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  <p:sldMasterId id="2147483768" r:id="rId2"/>
    <p:sldMasterId id="2147483780" r:id="rId3"/>
    <p:sldMasterId id="2147483792" r:id="rId4"/>
  </p:sldMasterIdLst>
  <p:notesMasterIdLst>
    <p:notesMasterId r:id="rId56"/>
  </p:notesMasterIdLst>
  <p:handoutMasterIdLst>
    <p:handoutMasterId r:id="rId57"/>
  </p:handoutMasterIdLst>
  <p:sldIdLst>
    <p:sldId id="312" r:id="rId5"/>
    <p:sldId id="402" r:id="rId6"/>
    <p:sldId id="361" r:id="rId7"/>
    <p:sldId id="362" r:id="rId8"/>
    <p:sldId id="363" r:id="rId9"/>
    <p:sldId id="403" r:id="rId10"/>
    <p:sldId id="401" r:id="rId11"/>
    <p:sldId id="295" r:id="rId12"/>
    <p:sldId id="314" r:id="rId13"/>
    <p:sldId id="348" r:id="rId14"/>
    <p:sldId id="350" r:id="rId15"/>
    <p:sldId id="315" r:id="rId16"/>
    <p:sldId id="317" r:id="rId17"/>
    <p:sldId id="324" r:id="rId18"/>
    <p:sldId id="327" r:id="rId19"/>
    <p:sldId id="330" r:id="rId20"/>
    <p:sldId id="351" r:id="rId21"/>
    <p:sldId id="353" r:id="rId22"/>
    <p:sldId id="331" r:id="rId23"/>
    <p:sldId id="335" r:id="rId24"/>
    <p:sldId id="323" r:id="rId25"/>
    <p:sldId id="357" r:id="rId26"/>
    <p:sldId id="328" r:id="rId27"/>
    <p:sldId id="358" r:id="rId28"/>
    <p:sldId id="359" r:id="rId29"/>
    <p:sldId id="347" r:id="rId30"/>
    <p:sldId id="360" r:id="rId31"/>
    <p:sldId id="404" r:id="rId32"/>
    <p:sldId id="365" r:id="rId33"/>
    <p:sldId id="367" r:id="rId34"/>
    <p:sldId id="370" r:id="rId35"/>
    <p:sldId id="372" r:id="rId36"/>
    <p:sldId id="373" r:id="rId37"/>
    <p:sldId id="374" r:id="rId38"/>
    <p:sldId id="376" r:id="rId39"/>
    <p:sldId id="382" r:id="rId40"/>
    <p:sldId id="386" r:id="rId41"/>
    <p:sldId id="387" r:id="rId42"/>
    <p:sldId id="388" r:id="rId43"/>
    <p:sldId id="389" r:id="rId44"/>
    <p:sldId id="390" r:id="rId45"/>
    <p:sldId id="391" r:id="rId46"/>
    <p:sldId id="405" r:id="rId47"/>
    <p:sldId id="392" r:id="rId48"/>
    <p:sldId id="393" r:id="rId49"/>
    <p:sldId id="394" r:id="rId50"/>
    <p:sldId id="395" r:id="rId51"/>
    <p:sldId id="396" r:id="rId52"/>
    <p:sldId id="398" r:id="rId53"/>
    <p:sldId id="399" r:id="rId54"/>
    <p:sldId id="400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1"/>
    <p:restoredTop sz="92515"/>
  </p:normalViewPr>
  <p:slideViewPr>
    <p:cSldViewPr snapToGrid="0" snapToObjects="1">
      <p:cViewPr varScale="1">
        <p:scale>
          <a:sx n="99" d="100"/>
          <a:sy n="99" d="100"/>
        </p:scale>
        <p:origin x="104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3E0DE-FB6D-A44C-A23A-E2BCA235FD7A}" type="datetimeFigureOut">
              <a:rPr lang="en-US" smtClean="0"/>
              <a:t>7/16/16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01219-7A77-144E-AFA3-CA4C4A57E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707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63853-5987-DF4B-9DFB-1B52DF4CD897}" type="datetimeFigureOut">
              <a:rPr lang="en-US" smtClean="0"/>
              <a:t>7/16/16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2EEAC-08CB-F64B-897F-2BA6939C3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285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F3B75-5273-7B41-AD29-8C6C6FD995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19413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F3B75-5273-7B41-AD29-8C6C6FD995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72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56712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17629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25366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2EEAC-08CB-F64B-897F-2BA6939C3A4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87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F3B75-5273-7B41-AD29-8C6C6FD995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75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49207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9419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10727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23392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4909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71176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98247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97170-C86C-3649-BDE1-33A3EDC5AF66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582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66F8-7A7F-274A-A168-C58F13C390CD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D63A-C300-AB42-B746-B52450B99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73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7E43-309A-534A-B342-CDBE4636DF37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D63A-C300-AB42-B746-B52450B99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95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5EB1-6E98-0547-99BF-D0027BB4EBAB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8EB7-869F-F647-8806-C029429A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41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A4F4-627E-F947-BAC7-27B376CE86CF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8EB7-869F-F647-8806-C029429A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66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00CA5-D989-984A-9E75-0EF01E16DE6C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8EB7-869F-F647-8806-C029429A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31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5303-0D69-BE4E-BAFF-6CC72824CDDB}" type="datetime1">
              <a:rPr lang="en-US" smtClean="0"/>
              <a:t>7/16/16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8EB7-869F-F647-8806-C029429A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63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CF41-D59B-E84A-BCC9-02E58775B87F}" type="datetime1">
              <a:rPr lang="en-US" smtClean="0"/>
              <a:t>7/16/16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8EB7-869F-F647-8806-C029429A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64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AEA16-07AF-D54C-A97B-028517976A78}" type="datetime1">
              <a:rPr lang="en-US" smtClean="0"/>
              <a:t>7/16/16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8EB7-869F-F647-8806-C029429A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06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BDEF5-1D4D-CD46-88A1-6785361D7579}" type="datetime1">
              <a:rPr lang="en-US" smtClean="0"/>
              <a:t>7/16/16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8EB7-869F-F647-8806-C029429A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0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BB3B-26F2-4940-BB87-97BD157EDCF4}" type="datetime1">
              <a:rPr lang="en-US" smtClean="0"/>
              <a:t>7/16/16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8EB7-869F-F647-8806-C029429A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7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4FFA-4763-3940-BDBB-7F18909534D6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D63A-C300-AB42-B746-B52450B99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997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34DE-C38D-1A44-B9BF-05976128C428}" type="datetime1">
              <a:rPr lang="en-US" smtClean="0"/>
              <a:t>7/16/16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8EB7-869F-F647-8806-C029429A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149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0077-B841-C145-9C18-2283712C6CB4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8EB7-869F-F647-8806-C029429A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50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A81D-F8EC-CE48-9C59-6C88B5ABB1EE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8EB7-869F-F647-8806-C029429A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4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7AC1-AEB6-9A41-BDD0-DAA9B6767518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156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A815-03A6-0A4E-87FD-E86A8A9A40D3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800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C3B44-5A0D-2F46-8081-2CFA459EEA7C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95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1A974-C8F0-FD4D-806A-5E395EA7ABF6}" type="datetime1">
              <a:rPr lang="en-US" smtClean="0"/>
              <a:t>7/16/16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240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6938-FA12-F64E-BCBB-389968695F02}" type="datetime1">
              <a:rPr lang="en-US" smtClean="0"/>
              <a:t>7/16/16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591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3F13C-3CFF-D244-B5CD-47A2BF807C32}" type="datetime1">
              <a:rPr lang="en-US" smtClean="0"/>
              <a:t>7/16/16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5745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3029-698C-0248-BC99-62FB129A753A}" type="datetime1">
              <a:rPr lang="en-US" smtClean="0"/>
              <a:t>7/16/16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13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7354-8057-5441-A1FC-1462260F7946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D63A-C300-AB42-B746-B52450B99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332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968-7AA7-5241-BCA5-4F086041F83F}" type="datetime1">
              <a:rPr lang="en-US" smtClean="0"/>
              <a:t>7/16/16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53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65BFF-E7C2-8743-A7E7-2D2559B97269}" type="datetime1">
              <a:rPr lang="en-US" smtClean="0"/>
              <a:t>7/16/16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629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8BF2-6E25-B443-B461-3B792E9FA655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053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23090-B02D-DA45-B0AE-3F004241AA66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506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562F9-8CF3-C64E-A6C7-4A9516DE74A4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1A55-4567-5344-AFE7-53A24335CB90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671634" y="6495368"/>
            <a:ext cx="416636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2CD2-B4A4-514B-9679-D84510193A8C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15B16-9C0F-6845-BED0-00A6C9678626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B900-982B-9B46-B2DD-6BAACBEC0B1C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3C284-298F-C741-A57D-0B2637C22505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93416-1E67-7849-A7E9-22356A0E6F30}" type="datetime1">
              <a:rPr lang="en-US" smtClean="0"/>
              <a:t>7/16/16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D63A-C300-AB42-B746-B52450B99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036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8876-CC87-7D41-96C2-22D13143719E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910D2-8592-D246-84D8-4F0DFE6AF989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3C92-F12E-A645-9195-72D828A1E4CC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ECC1E-BB2D-8640-BFAA-F2649732F171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8B04B-D1A6-6E47-8FFF-8EA857FCC20A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6211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077B-6B03-7F42-9161-87D0FE7973F8}" type="datetime1">
              <a:rPr lang="en-US" smtClean="0"/>
              <a:t>7/16/16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D63A-C300-AB42-B746-B52450B99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60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884D-1469-1E46-9263-BB8D1ACB4A64}" type="datetime1">
              <a:rPr lang="en-US" smtClean="0"/>
              <a:t>7/16/16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D63A-C300-AB42-B746-B52450B99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C7E83-50E1-1045-83FA-0FAB594D1BD4}" type="datetime1">
              <a:rPr lang="en-US" smtClean="0"/>
              <a:t>7/16/16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D63A-C300-AB42-B746-B52450B99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75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28BB-0C81-5F41-96D6-475C0F33378C}" type="datetime1">
              <a:rPr lang="en-US" smtClean="0"/>
              <a:t>7/16/16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4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C08C-A000-C24C-B0D4-14F9DA784B8F}" type="datetime1">
              <a:rPr lang="en-US" smtClean="0"/>
              <a:t>7/16/16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D63A-C300-AB42-B746-B52450B99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6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40213-C7C4-C342-8E00-73B99A2E5FF4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7D63A-C300-AB42-B746-B52450B99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62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77EA7-3A8C-C341-8841-47FEC12237B0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C8EB7-869F-F647-8806-C029429A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D0869-9881-ED44-A01F-63192205CAAE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8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915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8191533" cy="4688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4343400" y="2057399"/>
            <a:ext cx="457200" cy="9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19999" y="6400799"/>
            <a:ext cx="457201" cy="457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261" y="6450987"/>
            <a:ext cx="5019394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541" y="6450987"/>
            <a:ext cx="861887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latin typeface="Helvetica Neue"/>
              </a:defRPr>
            </a:lvl1pPr>
          </a:lstStyle>
          <a:p>
            <a:fld id="{6FE751DF-67BA-6F4C-8258-CF63A9C81540}" type="datetime1">
              <a:rPr lang="en-US" smtClean="0"/>
              <a:t>7/16/16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3863" y="6495368"/>
            <a:ext cx="2659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  <a:latin typeface="Helvetica Neue"/>
              </a:rPr>
              <a:t>Research Computing @</a:t>
            </a:r>
            <a:r>
              <a:rPr lang="en-US" sz="1200" baseline="0" dirty="0" smtClean="0">
                <a:solidFill>
                  <a:schemeClr val="bg2"/>
                </a:solidFill>
                <a:latin typeface="Helvetica Neue"/>
              </a:rPr>
              <a:t> </a:t>
            </a:r>
            <a:r>
              <a:rPr lang="en-US" sz="1200" dirty="0" smtClean="0">
                <a:solidFill>
                  <a:schemeClr val="bg2"/>
                </a:solidFill>
                <a:latin typeface="Helvetica Neue"/>
              </a:rPr>
              <a:t>CU Boulder</a:t>
            </a:r>
            <a:endParaRPr lang="en-US" sz="1200" dirty="0">
              <a:solidFill>
                <a:schemeClr val="bg2"/>
              </a:solidFill>
              <a:latin typeface="Helvetica Neue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628239" y="6495368"/>
            <a:ext cx="509917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C03C4FAC-57D0-A544-B142-C1BC96C119B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rgbClr val="FF0000"/>
          </a:solidFill>
          <a:effectLst/>
          <a:latin typeface="Helvetica Neue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Helvetica Neue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200" kern="1200">
          <a:solidFill>
            <a:schemeClr val="tx1"/>
          </a:solidFill>
          <a:latin typeface="Helvetica Neue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2000" kern="1200">
          <a:solidFill>
            <a:schemeClr val="tx1"/>
          </a:solidFill>
          <a:latin typeface="Helvetica Neue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800" kern="1200">
          <a:solidFill>
            <a:schemeClr val="tx1"/>
          </a:solidFill>
          <a:latin typeface="Helvetica Neue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Helvetica Neue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helley.knuth@colorado.edu" TargetMode="External"/><Relationship Id="rId4" Type="http://schemas.openxmlformats.org/officeDocument/2006/relationships/hyperlink" Target="mailto:peter.ruprecht@colorado.edu" TargetMode="External"/><Relationship Id="rId5" Type="http://schemas.openxmlformats.org/officeDocument/2006/relationships/hyperlink" Target="http://goo.gl/forms/8VidcwOhRT" TargetMode="External"/><Relationship Id="rId6" Type="http://schemas.openxmlformats.org/officeDocument/2006/relationships/hyperlink" Target="https://github.com/ResearchComputing/Final_Tutorials" TargetMode="External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ing.llnl.gov/tutorials/openMP/#OMP_GET_NUM_THREADS" TargetMode="External"/><Relationship Id="rId4" Type="http://schemas.openxmlformats.org/officeDocument/2006/relationships/hyperlink" Target="https://computing.llnl.gov/tutorials/openMP/#OMP_GET_THREAD_NUM" TargetMode="External"/><Relationship Id="rId5" Type="http://schemas.openxmlformats.org/officeDocument/2006/relationships/hyperlink" Target="https://computing.llnl.gov/tutorials/openMP/#OMP_GET_THREAD_LIMIT" TargetMode="External"/><Relationship Id="rId1" Type="http://schemas.openxmlformats.org/officeDocument/2006/relationships/slideLayout" Target="../slideLayouts/slideLayout35.xml"/><Relationship Id="rId2" Type="http://schemas.openxmlformats.org/officeDocument/2006/relationships/hyperlink" Target="https://computing.llnl.gov/tutorials/openMP/#OMP_SET_NUM_THREADS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4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6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hyperlink" Target="mailto:becky.yeager@colorado.edu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tacc.utexas.edu/c/document_library/get_file?uuid=c3c38847-ca7e-41bf-aefa-fb232a777699&amp;groupId=13601" TargetMode="External"/><Relationship Id="rId4" Type="http://schemas.openxmlformats.org/officeDocument/2006/relationships/hyperlink" Target="https://computing.llnl.gov/tutorials/openMP/" TargetMode="External"/><Relationship Id="rId5" Type="http://schemas.openxmlformats.org/officeDocument/2006/relationships/hyperlink" Target="http://openmp.org/mp-documents/omp-hands-on-SC08.pdf" TargetMode="External"/><Relationship Id="rId6" Type="http://schemas.openxmlformats.org/officeDocument/2006/relationships/hyperlink" Target="https://computing.llnl.gov/tutorials/mpi/" TargetMode="External"/><Relationship Id="rId7" Type="http://schemas.openxmlformats.org/officeDocument/2006/relationships/hyperlink" Target="http://htor.inf.ethz.ch/teaching/mpi_tutorials/ppopp13/2013-02-24-ppopp-mpi-basic.pdf" TargetMode="External"/><Relationship Id="rId8" Type="http://schemas.openxmlformats.org/officeDocument/2006/relationships/hyperlink" Target="https://www.rc.usf.edu/tutorials/classes/tutorial/mpi/" TargetMode="External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ilto:rc-help@colorado.edu" TargetMode="External"/><Relationship Id="rId4" Type="http://schemas.openxmlformats.org/officeDocument/2006/relationships/hyperlink" Target="http://goo.gl/forms/8VidcwOhRT" TargetMode="External"/><Relationship Id="rId5" Type="http://schemas.openxmlformats.org/officeDocument/2006/relationships/hyperlink" Target="https://github.com/ResearchComputing/Final_Tutorials" TargetMode="External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585" y="867508"/>
            <a:ext cx="7729415" cy="2272567"/>
          </a:xfrm>
        </p:spPr>
        <p:txBody>
          <a:bodyPr/>
          <a:lstStyle/>
          <a:p>
            <a:r>
              <a:rPr lang="en-US" sz="5000" dirty="0" smtClean="0"/>
              <a:t>How To Parallel Program</a:t>
            </a:r>
            <a:endParaRPr lang="en-US" sz="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84CB25-7408-6D4A-8E7F-8E9BE9DF036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3581400"/>
            <a:ext cx="7645400" cy="26860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Shelley </a:t>
            </a:r>
            <a:r>
              <a:rPr lang="en-US" dirty="0" smtClean="0"/>
              <a:t>Knuth, </a:t>
            </a:r>
            <a:r>
              <a:rPr lang="en-US" dirty="0" smtClean="0"/>
              <a:t>Research Computing, University of Colorado-Boulder		</a:t>
            </a:r>
          </a:p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shelley.knuth@colorado.edu</a:t>
            </a:r>
            <a:r>
              <a:rPr lang="en-US" dirty="0" smtClean="0"/>
              <a:t>	</a:t>
            </a:r>
            <a:r>
              <a:rPr lang="en-US" dirty="0" smtClean="0">
                <a:hlinkClick r:id="rId4"/>
              </a:rPr>
              <a:t>peter.ruprecht@colorado</a:t>
            </a:r>
            <a:r>
              <a:rPr lang="en-US" smtClean="0">
                <a:hlinkClick r:id="rId4"/>
              </a:rPr>
              <a:t>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chemeClr val="tx1"/>
                </a:solidFill>
              </a:rPr>
              <a:t>Link </a:t>
            </a:r>
            <a:r>
              <a:rPr lang="en-US" dirty="0">
                <a:solidFill>
                  <a:schemeClr val="tx1"/>
                </a:solidFill>
              </a:rPr>
              <a:t>to survey on this topic:</a:t>
            </a:r>
            <a:r>
              <a:rPr lang="en-US" dirty="0"/>
              <a:t> 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goo.gl/forms/8VidcwOhRT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Slides: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github.com/ResearchComputing/Final_Tutorials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65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191532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0000"/>
              </a:buClr>
              <a:buSzPct val="25000"/>
              <a:buFont typeface="Helvetica Neue"/>
              <a:buNone/>
            </a:pPr>
            <a:r>
              <a:rPr lang="en-US" sz="4600" b="0" i="0" u="none" strike="noStrike" cap="none" baseline="0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Shared-memory Model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4825999" y="2093686"/>
            <a:ext cx="4254427" cy="9461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The concept is that </a:t>
            </a:r>
            <a:r>
              <a:rPr lang="en-US" sz="2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all processors can access all memory 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available </a:t>
            </a:r>
            <a:endParaRPr lang="en-US" sz="2800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buSzPct val="25000"/>
            </a:pPr>
            <a:endParaRPr lang="en-US" sz="2800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buSzPct val="25000"/>
            </a:pPr>
            <a:r>
              <a:rPr lang="en-US" sz="2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Multiple processors can perform tasks on their own but share the same memory</a:t>
            </a:r>
            <a:endParaRPr lang="en-US"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>
            <a:spLocks noGrp="1"/>
          </p:cNvSpPr>
          <p:nvPr>
            <p:ph type="sldNum" idx="4294967295"/>
          </p:nvPr>
        </p:nvSpPr>
        <p:spPr>
          <a:xfrm>
            <a:off x="7619999" y="6477423"/>
            <a:ext cx="433230" cy="312889"/>
          </a:xfrm>
          <a:prstGeom prst="bracketPair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9E9C97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 baseline="0">
              <a:solidFill>
                <a:srgbClr val="9E9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6083316"/>
            <a:ext cx="8559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</a:t>
            </a:r>
            <a:r>
              <a:rPr lang="en-US" sz="1600" dirty="0"/>
              <a:t>https://</a:t>
            </a:r>
            <a:r>
              <a:rPr lang="en-US" sz="1600" dirty="0" err="1"/>
              <a:t>computing.llnl.gov</a:t>
            </a:r>
            <a:r>
              <a:rPr lang="en-US" sz="1600" dirty="0"/>
              <a:t>/tutorials/</a:t>
            </a:r>
            <a:r>
              <a:rPr lang="en-US" sz="1600" dirty="0" err="1"/>
              <a:t>parallel_comp</a:t>
            </a:r>
            <a:r>
              <a:rPr lang="en-US" sz="1600" dirty="0"/>
              <a:t>/#</a:t>
            </a:r>
            <a:r>
              <a:rPr lang="en-US" sz="1600" dirty="0" err="1"/>
              <a:t>ModelsShared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1549547"/>
            <a:ext cx="43561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12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191532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0000"/>
              </a:buClr>
              <a:buSzPct val="25000"/>
              <a:buFont typeface="Helvetica Neue"/>
              <a:buNone/>
            </a:pPr>
            <a:r>
              <a:rPr lang="en-US" dirty="0" smtClean="0">
                <a:ea typeface="Helvetica Neue"/>
                <a:cs typeface="Helvetica Neue"/>
                <a:sym typeface="Helvetica Neue"/>
              </a:rPr>
              <a:t>Multi-Threaded, Shared Memory Parallelism</a:t>
            </a:r>
            <a:endParaRPr lang="en-US" sz="4600" b="0" i="0" u="none" strike="noStrike" cap="none" baseline="0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101600" y="1600201"/>
            <a:ext cx="6108699" cy="43501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480"/>
              </a:spcBef>
              <a:buSzPct val="100000"/>
            </a:pPr>
            <a:r>
              <a:rPr lang="en-US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Main program does many things, including run subroutines</a:t>
            </a:r>
          </a:p>
          <a:p>
            <a:pPr lvl="1">
              <a:spcBef>
                <a:spcPts val="480"/>
              </a:spcBef>
              <a:buSzPct val="100000"/>
            </a:pPr>
            <a:r>
              <a:rPr lang="en-US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Threads that can be run concurrently</a:t>
            </a:r>
          </a:p>
          <a:p>
            <a:pPr lvl="1">
              <a:spcBef>
                <a:spcPts val="480"/>
              </a:spcBef>
              <a:buSzPct val="100000"/>
            </a:pPr>
            <a:r>
              <a:rPr lang="en-US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S</a:t>
            </a: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hare</a:t>
            </a:r>
            <a:r>
              <a:rPr lang="en-US" b="0" i="0" u="none" strike="noStrike" cap="none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same resources from the main program, but also has local data</a:t>
            </a:r>
          </a:p>
          <a:p>
            <a:pPr lvl="1">
              <a:spcBef>
                <a:spcPts val="480"/>
              </a:spcBef>
              <a:buSzPct val="100000"/>
            </a:pPr>
            <a:r>
              <a:rPr lang="en-US" baseline="0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Threads</a:t>
            </a:r>
            <a:r>
              <a:rPr lang="en-US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 communicate through global memory</a:t>
            </a:r>
          </a:p>
          <a:p>
            <a:pPr lvl="1">
              <a:spcBef>
                <a:spcPts val="480"/>
              </a:spcBef>
              <a:buSzPct val="100000"/>
            </a:pP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Must</a:t>
            </a:r>
            <a:r>
              <a:rPr lang="en-US" b="0" i="0" u="none" strike="noStrike" cap="none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ensure multiple threads don’t update concurrently</a:t>
            </a:r>
          </a:p>
          <a:p>
            <a:pPr lvl="1">
              <a:spcBef>
                <a:spcPts val="480"/>
              </a:spcBef>
              <a:buSzPct val="100000"/>
            </a:pPr>
            <a:r>
              <a:rPr lang="en-US" baseline="0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Where </a:t>
            </a:r>
            <a:r>
              <a:rPr lang="en-US" baseline="0" dirty="0" err="1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OpenMP</a:t>
            </a:r>
            <a:r>
              <a:rPr lang="en-US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 and programmers come in</a:t>
            </a:r>
            <a:endParaRPr lang="en-US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Shape 126"/>
          <p:cNvSpPr>
            <a:spLocks noGrp="1"/>
          </p:cNvSpPr>
          <p:nvPr>
            <p:ph type="sldNum" idx="4294967295"/>
          </p:nvPr>
        </p:nvSpPr>
        <p:spPr>
          <a:xfrm>
            <a:off x="7619999" y="6477423"/>
            <a:ext cx="433230" cy="312889"/>
          </a:xfrm>
          <a:prstGeom prst="bracketPair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9E9C97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 baseline="0">
              <a:solidFill>
                <a:srgbClr val="9E9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06700" y="6132873"/>
            <a:ext cx="8559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</a:t>
            </a:r>
            <a:r>
              <a:rPr lang="en-US" sz="1600" dirty="0"/>
              <a:t>https://</a:t>
            </a:r>
            <a:r>
              <a:rPr lang="en-US" sz="1600" dirty="0" err="1"/>
              <a:t>computing.llnl.gov</a:t>
            </a:r>
            <a:r>
              <a:rPr lang="en-US" sz="1600" dirty="0"/>
              <a:t>/tutorials/</a:t>
            </a:r>
            <a:r>
              <a:rPr lang="en-US" sz="1600" dirty="0" err="1"/>
              <a:t>parallel_comp</a:t>
            </a:r>
            <a:r>
              <a:rPr lang="en-US" sz="1600" dirty="0"/>
              <a:t>/#</a:t>
            </a:r>
            <a:r>
              <a:rPr lang="en-US" sz="1600" dirty="0" err="1"/>
              <a:t>ModelsShared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463" y="1177047"/>
            <a:ext cx="2917536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402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191532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0000"/>
              </a:buClr>
              <a:buSzPct val="25000"/>
              <a:buFont typeface="Helvetica Neue"/>
              <a:buNone/>
            </a:pPr>
            <a:r>
              <a:rPr lang="en-US" sz="4600" b="0" i="0" u="none" strike="noStrike" cap="none" baseline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OpenMP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199" y="1600200"/>
            <a:ext cx="8191532" cy="46884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600" b="0" i="0" u="none" strike="noStrike" cap="none" baseline="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OpenMP</a:t>
            </a:r>
            <a:r>
              <a:rPr lang="en-US" sz="2600" b="0" i="0" u="none" strike="noStrike" cap="none" baseline="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An application programming interface (API) for parallel programming on </a:t>
            </a:r>
            <a:r>
              <a:rPr lang="en-US" sz="2600" b="0" i="0" u="none" strike="noStrike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multiprocessors</a:t>
            </a:r>
          </a:p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2600" b="0" i="0" u="none" strike="noStrike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Uses</a:t>
            </a:r>
            <a:r>
              <a:rPr lang="en-US" sz="2600" b="0" i="0" u="none" strike="noStrike" cap="none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shared memory</a:t>
            </a:r>
            <a:endParaRPr lang="en-US" sz="2600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228600" algn="l" rtl="0">
              <a:spcBef>
                <a:spcPts val="48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600" b="0" i="0" u="none" strike="noStrike" cap="none" baseline="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OpenMP</a:t>
            </a:r>
            <a:r>
              <a:rPr lang="en-US" sz="2600" b="0" i="0" u="none" strike="noStrike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used through compiler directives embedded in Fortran</a:t>
            </a:r>
            <a:r>
              <a:rPr lang="en-US" sz="2600" b="0" i="0" u="none" strike="noStrike" cap="none" baseline="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C, or C</a:t>
            </a:r>
            <a:r>
              <a:rPr lang="en-US" sz="2600" b="0" i="0" u="none" strike="noStrike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++ code</a:t>
            </a:r>
          </a:p>
          <a:p>
            <a:pPr marL="342900" marR="0" lvl="0" indent="-228600" algn="l" rtl="0">
              <a:spcBef>
                <a:spcPts val="48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Directs multi-threaded, shared memory parallelism</a:t>
            </a:r>
          </a:p>
          <a:p>
            <a:pPr marL="342900" marR="0" lvl="0" indent="-228600" algn="l" rtl="0">
              <a:spcBef>
                <a:spcPts val="48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Can do a lot with only a handful of commands</a:t>
            </a:r>
          </a:p>
          <a:p>
            <a:pPr marL="342900" marR="0" lvl="0" indent="-228600" algn="l" rtl="0">
              <a:spcBef>
                <a:spcPts val="48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Intended to be easy to use</a:t>
            </a:r>
          </a:p>
          <a:p>
            <a:pPr lvl="1">
              <a:spcBef>
                <a:spcPts val="48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endParaRPr lang="en-US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Shape 126"/>
          <p:cNvSpPr>
            <a:spLocks noGrp="1"/>
          </p:cNvSpPr>
          <p:nvPr>
            <p:ph type="sldNum" idx="4294967295"/>
          </p:nvPr>
        </p:nvSpPr>
        <p:spPr>
          <a:xfrm>
            <a:off x="7619999" y="6477423"/>
            <a:ext cx="433230" cy="312889"/>
          </a:xfrm>
          <a:prstGeom prst="bracketPair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9E9C97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 baseline="0">
              <a:solidFill>
                <a:srgbClr val="9E9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95966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191532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0000"/>
              </a:buClr>
              <a:buSzPct val="25000"/>
              <a:buFont typeface="Helvetica Neue"/>
              <a:buNone/>
            </a:pPr>
            <a:r>
              <a:rPr lang="en-US" sz="4600" b="0" i="0" u="none" strike="noStrike" cap="none" baseline="0" dirty="0" err="1" smtClean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OpenMP</a:t>
            </a:r>
            <a:r>
              <a:rPr lang="en-US" sz="4600" b="0" i="0" u="none" strike="noStrike" cap="none" baseline="0" dirty="0" smtClean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Fork/Join</a:t>
            </a:r>
            <a:endParaRPr lang="en-US" sz="4600" b="0" i="0" u="none" strike="noStrike" cap="none" baseline="0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199" y="1462494"/>
            <a:ext cx="8559799" cy="46884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600" b="0" i="0" u="none" strike="noStrike" cap="none" baseline="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OpenMP</a:t>
            </a:r>
            <a:r>
              <a:rPr lang="en-US" sz="2600" b="0" i="0" u="none" strike="noStrike" cap="none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programs start with a single thread (master)</a:t>
            </a:r>
            <a:endParaRPr lang="en-US" sz="2400" dirty="0" smtClean="0">
              <a:solidFill>
                <a:schemeClr val="dk1"/>
              </a:solidFill>
              <a:ea typeface="Helvetica Neue"/>
              <a:cs typeface="Helvetica Neue"/>
              <a:sym typeface="Helvetica Neue"/>
            </a:endParaRPr>
          </a:p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2600" b="0" i="0" u="none" strike="noStrike" cap="none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Then Master creates a team of parallel “worker” threads (</a:t>
            </a:r>
            <a:r>
              <a:rPr lang="en-US" sz="2600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FORK)</a:t>
            </a:r>
            <a:endParaRPr lang="en-US" sz="2600" b="0" i="0" u="none" strike="noStrike" cap="none" dirty="0" smtClean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2600" b="0" i="0" u="none" strike="noStrike" cap="none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Statements in block are executed in parallel by every thread</a:t>
            </a:r>
          </a:p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At end, all threads synchronize and join master thread</a:t>
            </a:r>
            <a:r>
              <a:rPr lang="en-US" sz="2600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 </a:t>
            </a:r>
            <a:endParaRPr lang="en-US" sz="2600" dirty="0" smtClean="0">
              <a:solidFill>
                <a:schemeClr val="dk1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Shape 126"/>
          <p:cNvSpPr>
            <a:spLocks noGrp="1"/>
          </p:cNvSpPr>
          <p:nvPr>
            <p:ph type="sldNum" idx="4294967295"/>
          </p:nvPr>
        </p:nvSpPr>
        <p:spPr>
          <a:xfrm>
            <a:off x="7619999" y="6477423"/>
            <a:ext cx="433230" cy="312889"/>
          </a:xfrm>
          <a:prstGeom prst="bracketPair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9E9C97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 baseline="0">
              <a:solidFill>
                <a:srgbClr val="9E9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29" y="3865901"/>
            <a:ext cx="6667500" cy="188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0341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559798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0000"/>
              </a:buClr>
              <a:buSzPct val="25000"/>
              <a:buFont typeface="Helvetica Neue"/>
              <a:buNone/>
            </a:pPr>
            <a:r>
              <a:rPr lang="en-US" sz="4600" b="0" i="0" u="none" strike="noStrike" cap="none" baseline="0" dirty="0" err="1" smtClean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OpenMP</a:t>
            </a:r>
            <a:r>
              <a:rPr lang="en-US" sz="4600" b="0" i="0" u="none" strike="noStrike" cap="none" baseline="0" dirty="0" smtClean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Directives</a:t>
            </a:r>
            <a:endParaRPr lang="en-US" sz="4600" b="0" i="0" u="none" strike="noStrike" cap="none" baseline="0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203200" y="1727200"/>
            <a:ext cx="8636000" cy="40345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chemeClr val="dk1"/>
                </a:solidFill>
                <a:latin typeface="Helvetica Neue" charset="0"/>
                <a:ea typeface="Helvetica Neue" charset="0"/>
                <a:cs typeface="Helvetica Neue" charset="0"/>
                <a:sym typeface="Helvetica Neue"/>
              </a:rPr>
              <a:t>Comments in source code that specify parallelism for shared memory machines</a:t>
            </a:r>
          </a:p>
          <a:p>
            <a:pPr lvl="1"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Helvetica Neue" charset="0"/>
                <a:ea typeface="Helvetica Neue" charset="0"/>
                <a:cs typeface="Helvetica Neue" charset="0"/>
                <a:sym typeface="Helvetica Neue"/>
              </a:rPr>
              <a:t>Enclosing parallel directives</a:t>
            </a:r>
          </a:p>
          <a:p>
            <a:pPr lvl="1">
              <a:spcBef>
                <a:spcPts val="0"/>
              </a:spcBef>
              <a:buSzPct val="100000"/>
              <a:buFont typeface="Arial"/>
              <a:buChar char="•"/>
            </a:pPr>
            <a:endParaRPr lang="en-US" dirty="0" smtClean="0"/>
          </a:p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2000" b="1" dirty="0" smtClean="0">
                <a:solidFill>
                  <a:srgbClr val="0070C0"/>
                </a:solidFill>
              </a:rPr>
              <a:t>FORTRAN</a:t>
            </a:r>
            <a:r>
              <a:rPr lang="en-US" sz="2000" dirty="0" smtClean="0">
                <a:solidFill>
                  <a:srgbClr val="0070C0"/>
                </a:solidFill>
              </a:rPr>
              <a:t>:</a:t>
            </a:r>
            <a:r>
              <a:rPr lang="en-US" sz="2000" dirty="0" smtClean="0"/>
              <a:t> </a:t>
            </a:r>
            <a:r>
              <a:rPr lang="en-US" sz="2000" dirty="0"/>
              <a:t>directives begin </a:t>
            </a:r>
            <a:r>
              <a:rPr lang="en-US" sz="2000" dirty="0" smtClean="0"/>
              <a:t>with </a:t>
            </a:r>
            <a:r>
              <a:rPr lang="en-US" sz="2000" b="1" dirty="0" smtClean="0">
                <a:solidFill>
                  <a:srgbClr val="C00000"/>
                </a:solidFill>
              </a:rPr>
              <a:t>!$OMP</a:t>
            </a:r>
            <a:r>
              <a:rPr lang="en-US" sz="2000" dirty="0" smtClean="0"/>
              <a:t>, </a:t>
            </a:r>
            <a:r>
              <a:rPr lang="en-US" sz="2000" b="1" dirty="0">
                <a:solidFill>
                  <a:srgbClr val="C00000"/>
                </a:solidFill>
              </a:rPr>
              <a:t>C$OMP</a:t>
            </a:r>
            <a:r>
              <a:rPr lang="en-US" sz="2000" dirty="0"/>
              <a:t> or </a:t>
            </a:r>
            <a:r>
              <a:rPr lang="en-US" sz="2000" b="1" dirty="0">
                <a:solidFill>
                  <a:srgbClr val="C00000"/>
                </a:solidFill>
              </a:rPr>
              <a:t>*$</a:t>
            </a:r>
            <a:r>
              <a:rPr lang="en-US" sz="2000" b="1" dirty="0" smtClean="0">
                <a:solidFill>
                  <a:srgbClr val="C00000"/>
                </a:solidFill>
              </a:rPr>
              <a:t>OMP</a:t>
            </a:r>
            <a:endParaRPr lang="en-US" sz="2000" dirty="0" smtClean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endParaRPr lang="en-US" sz="2000" b="1" dirty="0" smtClean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2000" b="1" dirty="0" smtClean="0">
                <a:solidFill>
                  <a:srgbClr val="0070C0"/>
                </a:solidFill>
              </a:rPr>
              <a:t>C/C++</a:t>
            </a:r>
            <a:r>
              <a:rPr lang="en-US" sz="2000" dirty="0" smtClean="0">
                <a:solidFill>
                  <a:srgbClr val="0070C0"/>
                </a:solidFill>
              </a:rPr>
              <a:t>: </a:t>
            </a:r>
            <a:r>
              <a:rPr lang="en-US" sz="2000" dirty="0"/>
              <a:t>directives begin </a:t>
            </a:r>
            <a:r>
              <a:rPr lang="en-US" sz="2000" dirty="0" smtClean="0"/>
              <a:t>with </a:t>
            </a:r>
            <a:r>
              <a:rPr lang="en-US" sz="2000" b="1" dirty="0" smtClean="0">
                <a:solidFill>
                  <a:srgbClr val="C00000"/>
                </a:solidFill>
              </a:rPr>
              <a:t>#pragma </a:t>
            </a:r>
            <a:r>
              <a:rPr lang="en-US" sz="2000" b="1" dirty="0" err="1" smtClean="0">
                <a:solidFill>
                  <a:srgbClr val="C00000"/>
                </a:solidFill>
              </a:rPr>
              <a:t>omp</a:t>
            </a:r>
            <a:endParaRPr lang="en-US" sz="2000" dirty="0" smtClean="0">
              <a:solidFill>
                <a:schemeClr val="dk1"/>
              </a:solidFill>
              <a:latin typeface="Helvetica Neue" charset="0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26" name="Shape 126"/>
          <p:cNvSpPr>
            <a:spLocks noGrp="1"/>
          </p:cNvSpPr>
          <p:nvPr>
            <p:ph type="sldNum" idx="4294967295"/>
          </p:nvPr>
        </p:nvSpPr>
        <p:spPr>
          <a:xfrm>
            <a:off x="7619999" y="6477423"/>
            <a:ext cx="433230" cy="312889"/>
          </a:xfrm>
          <a:prstGeom prst="bracketPair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9E9C97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 baseline="0">
              <a:solidFill>
                <a:srgbClr val="9E9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213690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559798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0000"/>
              </a:buClr>
              <a:buSzPct val="25000"/>
              <a:buFont typeface="Helvetica Neue"/>
              <a:buNone/>
            </a:pPr>
            <a:r>
              <a:rPr lang="en-US" sz="4600" b="0" i="0" u="none" strike="noStrike" cap="none" baseline="0" dirty="0" err="1" smtClean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OpenMP</a:t>
            </a:r>
            <a:r>
              <a:rPr lang="en-US" sz="4600" b="0" i="0" u="none" strike="noStrike" cap="none" baseline="0" dirty="0" smtClean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Fortran: General Code Structure – Parallel Regions</a:t>
            </a:r>
            <a:endParaRPr lang="en-US" sz="4600" b="0" i="0" u="none" strike="noStrike" cap="none" baseline="0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199" y="1790700"/>
            <a:ext cx="8559799" cy="43602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14300" indent="0">
              <a:spcBef>
                <a:spcPts val="0"/>
              </a:spcBef>
              <a:buSzPct val="100000"/>
              <a:buNone/>
            </a:pPr>
            <a:r>
              <a:rPr lang="en-US" sz="1800"/>
              <a:t>Parallel regions are blocks of code that will be executed by multiple threads</a:t>
            </a:r>
          </a:p>
          <a:p>
            <a:pPr marL="114300" indent="0">
              <a:spcBef>
                <a:spcPts val="0"/>
              </a:spcBef>
              <a:buSzPct val="100000"/>
              <a:buNone/>
            </a:pPr>
            <a:endParaRPr lang="en-US" sz="1800" dirty="0" smtClean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spcBef>
                <a:spcPts val="0"/>
              </a:spcBef>
              <a:buSzPct val="100000"/>
              <a:buNone/>
            </a:pPr>
            <a:r>
              <a:rPr lang="en-US" sz="18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1 	!$</a:t>
            </a: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OMP PARALLEL </a:t>
            </a:r>
            <a:endParaRPr lang="en-US" sz="1800" dirty="0" smtClean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spcBef>
                <a:spcPts val="0"/>
              </a:spcBef>
              <a:buSzPct val="100000"/>
              <a:buNone/>
            </a:pPr>
            <a:r>
              <a:rPr lang="en-US" sz="18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2		code </a:t>
            </a: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block </a:t>
            </a:r>
            <a:endParaRPr lang="en-US" sz="1800" dirty="0" smtClean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spcBef>
                <a:spcPts val="0"/>
              </a:spcBef>
              <a:buSzPct val="100000"/>
              <a:buNone/>
            </a:pPr>
            <a:r>
              <a:rPr lang="en-US" sz="18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3 		call </a:t>
            </a: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work(…) </a:t>
            </a:r>
            <a:endParaRPr lang="en-US" sz="1800" dirty="0" smtClean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spcBef>
                <a:spcPts val="0"/>
              </a:spcBef>
              <a:buSzPct val="100000"/>
              <a:buNone/>
            </a:pPr>
            <a:r>
              <a:rPr lang="en-US" sz="18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4 	!$</a:t>
            </a: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OMP END PARALLEL </a:t>
            </a:r>
            <a:endParaRPr lang="en-US" sz="1800" dirty="0" smtClean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spcBef>
                <a:spcPts val="0"/>
              </a:spcBef>
              <a:buSzPct val="100000"/>
              <a:buNone/>
            </a:pPr>
            <a:endParaRPr lang="en-US" sz="1800" dirty="0">
              <a:solidFill>
                <a:srgbClr val="0070C0"/>
              </a:solidFill>
            </a:endParaRPr>
          </a:p>
          <a:p>
            <a:pPr marL="114300" indent="0">
              <a:spcBef>
                <a:spcPts val="0"/>
              </a:spcBef>
              <a:buSzPct val="100000"/>
              <a:buNone/>
            </a:pPr>
            <a:endParaRPr lang="en-US" sz="1800" dirty="0" smtClean="0"/>
          </a:p>
          <a:p>
            <a:pPr marL="114300" indent="0">
              <a:spcBef>
                <a:spcPts val="0"/>
              </a:spcBef>
              <a:buSzPct val="100000"/>
              <a:buNone/>
            </a:pP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Line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1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	Team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of threads formed at parallel region. </a:t>
            </a:r>
            <a:endParaRPr lang="en-US" sz="1800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spcBef>
                <a:spcPts val="0"/>
              </a:spcBef>
              <a:buSzPct val="100000"/>
              <a:buNone/>
            </a:pP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Lines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2-3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	Each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thread executes code block and subroutine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		calls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.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No branching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(in or out) in a parallel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			region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. </a:t>
            </a:r>
            <a:endParaRPr lang="en-US" sz="1800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spcBef>
                <a:spcPts val="0"/>
              </a:spcBef>
              <a:buSzPct val="100000"/>
              <a:buNone/>
            </a:pP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Line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4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	All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threads synchronize at end of parallel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			region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(implied barrier). </a:t>
            </a:r>
            <a:endParaRPr lang="en-US" sz="1800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spcBef>
                <a:spcPts val="0"/>
              </a:spcBef>
              <a:buSzPct val="100000"/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spcBef>
                <a:spcPts val="0"/>
              </a:spcBef>
              <a:buSzPct val="100000"/>
              <a:buNone/>
            </a:pP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Use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the thread number to divide work among threads.</a:t>
            </a:r>
            <a:endParaRPr lang="en-US" sz="1800" dirty="0" smtClean="0">
              <a:solidFill>
                <a:schemeClr val="dk1"/>
              </a:solidFill>
              <a:latin typeface="Courier" charset="0"/>
              <a:ea typeface="Courier" charset="0"/>
              <a:cs typeface="Courier" charset="0"/>
              <a:sym typeface="Helvetica Neue"/>
            </a:endParaRPr>
          </a:p>
        </p:txBody>
      </p:sp>
      <p:sp>
        <p:nvSpPr>
          <p:cNvPr id="126" name="Shape 126"/>
          <p:cNvSpPr>
            <a:spLocks noGrp="1"/>
          </p:cNvSpPr>
          <p:nvPr>
            <p:ph type="sldNum" idx="4294967295"/>
          </p:nvPr>
        </p:nvSpPr>
        <p:spPr>
          <a:xfrm>
            <a:off x="7619999" y="6477423"/>
            <a:ext cx="433230" cy="312889"/>
          </a:xfrm>
          <a:prstGeom prst="bracketPair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9E9C97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 baseline="0">
              <a:solidFill>
                <a:srgbClr val="9E9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58039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Regions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When thread hits PARALLEL directive, creates team of threads</a:t>
            </a:r>
          </a:p>
          <a:p>
            <a:pPr lvl="1"/>
            <a:r>
              <a:rPr lang="en-US" dirty="0" smtClean="0"/>
              <a:t>Becomes master</a:t>
            </a:r>
          </a:p>
          <a:p>
            <a:pPr lvl="1"/>
            <a:r>
              <a:rPr lang="en-US" dirty="0" smtClean="0"/>
              <a:t>Code is duplicated and all threads execute that code</a:t>
            </a:r>
          </a:p>
          <a:p>
            <a:pPr lvl="1"/>
            <a:r>
              <a:rPr lang="en-US" dirty="0" smtClean="0"/>
              <a:t>Runs the same code on different data</a:t>
            </a:r>
          </a:p>
          <a:p>
            <a:pPr lvl="2"/>
            <a:r>
              <a:rPr lang="en-US" dirty="0" smtClean="0"/>
              <a:t>Split up loops and operate on different data</a:t>
            </a:r>
          </a:p>
          <a:p>
            <a:pPr lvl="1"/>
            <a:r>
              <a:rPr lang="en-US" dirty="0" smtClean="0"/>
              <a:t>Only master thread continues after implied barrier</a:t>
            </a:r>
          </a:p>
          <a:p>
            <a:r>
              <a:rPr lang="en-US" dirty="0" smtClean="0"/>
              <a:t>Can determine number of threads by:</a:t>
            </a:r>
          </a:p>
          <a:p>
            <a:pPr lvl="1"/>
            <a:r>
              <a:rPr lang="en-US" dirty="0" smtClean="0"/>
              <a:t>Setting the number threads to a default number or within code</a:t>
            </a:r>
          </a:p>
          <a:p>
            <a:pPr lvl="1"/>
            <a:r>
              <a:rPr lang="en-US" dirty="0" smtClean="0"/>
              <a:t>Allowing number of threads to change from one parallel region to another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64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and Private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1" y="1417638"/>
            <a:ext cx="5308600" cy="48710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When specifying the </a:t>
            </a:r>
            <a:r>
              <a:rPr lang="en-US" b="1" dirty="0" smtClean="0"/>
              <a:t>PRIVATE </a:t>
            </a:r>
            <a:r>
              <a:rPr lang="en-US" dirty="0" smtClean="0"/>
              <a:t>clause, that variable is private to each thread</a:t>
            </a:r>
          </a:p>
          <a:p>
            <a:pPr lvl="1"/>
            <a:r>
              <a:rPr lang="en-US" dirty="0" smtClean="0"/>
              <a:t>Each thread has own unique copy</a:t>
            </a:r>
          </a:p>
          <a:p>
            <a:pPr lvl="1"/>
            <a:r>
              <a:rPr lang="en-US" dirty="0" smtClean="0"/>
              <a:t>Can only be accessed by the threads that own it</a:t>
            </a:r>
          </a:p>
          <a:p>
            <a:pPr lvl="1"/>
            <a:r>
              <a:rPr lang="en-US" dirty="0"/>
              <a:t>Variables declared </a:t>
            </a:r>
            <a:r>
              <a:rPr lang="en-US" dirty="0" smtClean="0"/>
              <a:t>in private subroutines </a:t>
            </a:r>
            <a:r>
              <a:rPr lang="en-US" dirty="0"/>
              <a:t>are </a:t>
            </a:r>
            <a:r>
              <a:rPr lang="en-US" dirty="0" smtClean="0"/>
              <a:t>default </a:t>
            </a:r>
            <a:r>
              <a:rPr lang="en-US" dirty="0"/>
              <a:t>private</a:t>
            </a:r>
          </a:p>
          <a:p>
            <a:pPr lvl="1"/>
            <a:r>
              <a:rPr lang="en-US" dirty="0"/>
              <a:t>Index variables are also default </a:t>
            </a:r>
            <a:r>
              <a:rPr lang="en-US" dirty="0" smtClean="0"/>
              <a:t>private</a:t>
            </a:r>
          </a:p>
          <a:p>
            <a:r>
              <a:rPr lang="en-US" dirty="0" smtClean="0"/>
              <a:t>When specifying </a:t>
            </a:r>
            <a:r>
              <a:rPr lang="en-US" b="1" dirty="0" smtClean="0"/>
              <a:t>SHARED</a:t>
            </a:r>
            <a:r>
              <a:rPr lang="en-US" dirty="0" smtClean="0"/>
              <a:t> clause, all threads can access that data</a:t>
            </a:r>
          </a:p>
          <a:p>
            <a:pPr lvl="1"/>
            <a:r>
              <a:rPr lang="en-US" dirty="0"/>
              <a:t>Global variables are shared by </a:t>
            </a:r>
            <a:r>
              <a:rPr lang="en-US" dirty="0" smtClean="0"/>
              <a:t>default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0" y="1146929"/>
            <a:ext cx="36957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7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Variable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1600200"/>
            <a:ext cx="9029699" cy="468849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#pragma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omp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parallel for shared(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a,b,c,n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 private(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temp,i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	for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=0;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it-IT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t-IT" sz="2000" dirty="0" err="1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it-IT" sz="2000" dirty="0">
                <a:latin typeface="Courier" charset="0"/>
                <a:ea typeface="Courier" charset="0"/>
                <a:cs typeface="Courier" charset="0"/>
              </a:rPr>
              <a:t>; i</a:t>
            </a:r>
            <a:r>
              <a:rPr lang="it-IT" sz="2000" dirty="0" smtClean="0">
                <a:latin typeface="Courier" charset="0"/>
                <a:ea typeface="Courier" charset="0"/>
                <a:cs typeface="Courier" charset="0"/>
              </a:rPr>
              <a:t>++){</a:t>
            </a:r>
          </a:p>
          <a:p>
            <a:pPr marL="114300" indent="0">
              <a:buNone/>
            </a:pPr>
            <a:r>
              <a:rPr lang="it-IT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it-IT" sz="20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it-IT" sz="2000" dirty="0" err="1" smtClean="0">
                <a:latin typeface="Courier" charset="0"/>
                <a:ea typeface="Courier" charset="0"/>
                <a:cs typeface="Courier" charset="0"/>
              </a:rPr>
              <a:t>temp</a:t>
            </a:r>
            <a:r>
              <a:rPr lang="it-IT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t-IT" sz="2000" dirty="0">
                <a:latin typeface="Courier" charset="0"/>
                <a:ea typeface="Courier" charset="0"/>
                <a:cs typeface="Courier" charset="0"/>
              </a:rPr>
              <a:t>= a[i] / b[i]; </a:t>
            </a:r>
            <a:endParaRPr lang="it-IT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it-IT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it-IT" sz="2000" dirty="0" smtClean="0">
                <a:latin typeface="Courier" charset="0"/>
                <a:ea typeface="Courier" charset="0"/>
                <a:cs typeface="Courier" charset="0"/>
              </a:rPr>
              <a:t>	c[i</a:t>
            </a:r>
            <a:r>
              <a:rPr lang="it-IT" sz="2000" dirty="0">
                <a:latin typeface="Courier" charset="0"/>
                <a:ea typeface="Courier" charset="0"/>
                <a:cs typeface="Courier" charset="0"/>
              </a:rPr>
              <a:t>] = </a:t>
            </a:r>
            <a:r>
              <a:rPr lang="it-IT" sz="2000" dirty="0" err="1">
                <a:latin typeface="Courier" charset="0"/>
                <a:ea typeface="Courier" charset="0"/>
                <a:cs typeface="Courier" charset="0"/>
              </a:rPr>
              <a:t>temp</a:t>
            </a:r>
            <a:r>
              <a:rPr lang="it-IT" sz="2000" dirty="0">
                <a:latin typeface="Courier" charset="0"/>
                <a:ea typeface="Courier" charset="0"/>
                <a:cs typeface="Courier" charset="0"/>
              </a:rPr>
              <a:t> + cos(</a:t>
            </a:r>
            <a:r>
              <a:rPr lang="it-IT" sz="2000" dirty="0" err="1">
                <a:latin typeface="Courier" charset="0"/>
                <a:ea typeface="Courier" charset="0"/>
                <a:cs typeface="Courier" charset="0"/>
              </a:rPr>
              <a:t>temp</a:t>
            </a:r>
            <a:r>
              <a:rPr lang="it-IT" sz="2000" dirty="0">
                <a:latin typeface="Courier" charset="0"/>
                <a:ea typeface="Courier" charset="0"/>
                <a:cs typeface="Courier" charset="0"/>
              </a:rPr>
              <a:t>); </a:t>
            </a:r>
            <a:endParaRPr lang="it-IT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it-IT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it-IT" sz="20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All threads can access a, b, c, and n</a:t>
            </a:r>
          </a:p>
          <a:p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Each loop has own private copy of index </a:t>
            </a:r>
            <a:r>
              <a:rPr lang="en-US" sz="2200" dirty="0" err="1">
                <a:latin typeface="Helvetica Neue" charset="0"/>
                <a:ea typeface="Helvetica Neue" charset="0"/>
                <a:cs typeface="Helvetica Neue" charset="0"/>
              </a:rPr>
              <a:t>i</a:t>
            </a: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Variable temp also needs to be private</a:t>
            </a:r>
          </a:p>
          <a:p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Otherwise each thread would be reading/writing to same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879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Region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568701" cy="4688490"/>
          </a:xfrm>
        </p:spPr>
        <p:txBody>
          <a:bodyPr>
            <a:normAutofit/>
          </a:bodyPr>
          <a:lstStyle/>
          <a:p>
            <a:r>
              <a:rPr lang="en-US" dirty="0" smtClean="0"/>
              <a:t>Finding the integral</a:t>
            </a:r>
          </a:p>
          <a:p>
            <a:pPr lvl="1"/>
            <a:r>
              <a:rPr lang="en-US" dirty="0" smtClean="0"/>
              <a:t>Area under a curve</a:t>
            </a:r>
          </a:p>
          <a:p>
            <a:pPr lvl="1"/>
            <a:r>
              <a:rPr lang="en-US" dirty="0" smtClean="0"/>
              <a:t>Sum of the area of all the rectangles underneath the curve (approximate)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000" y="1417638"/>
            <a:ext cx="4061166" cy="48710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49" y="3944445"/>
            <a:ext cx="2870200" cy="127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799" y="5261332"/>
            <a:ext cx="242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75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3200" dirty="0" smtClean="0"/>
              <a:t>Update </a:t>
            </a:r>
            <a:r>
              <a:rPr lang="en-US" sz="3200" dirty="0"/>
              <a:t>on awarded Janus MRI Proposal</a:t>
            </a:r>
          </a:p>
          <a:p>
            <a:r>
              <a:rPr lang="en-US" sz="3200" dirty="0" smtClean="0"/>
              <a:t>UCD </a:t>
            </a:r>
            <a:r>
              <a:rPr lang="en-US" sz="3200" dirty="0" err="1"/>
              <a:t>BiPM</a:t>
            </a:r>
            <a:r>
              <a:rPr lang="en-US" sz="3200" dirty="0"/>
              <a:t> HPC Update</a:t>
            </a:r>
          </a:p>
          <a:p>
            <a:r>
              <a:rPr lang="en-US" sz="3200" dirty="0" smtClean="0"/>
              <a:t>Parallel </a:t>
            </a:r>
            <a:r>
              <a:rPr lang="en-US" sz="3200" dirty="0"/>
              <a:t>Programming Examples</a:t>
            </a:r>
          </a:p>
          <a:p>
            <a:r>
              <a:rPr lang="en-US" sz="3200" dirty="0" smtClean="0"/>
              <a:t>One-On-One </a:t>
            </a:r>
            <a:r>
              <a:rPr lang="en-US" sz="3200" dirty="0"/>
              <a:t>Interactions and Tutorials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442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Region </a:t>
            </a:r>
            <a:r>
              <a:rPr lang="en-US" dirty="0"/>
              <a:t>E</a:t>
            </a:r>
            <a:r>
              <a:rPr lang="en-US" dirty="0" smtClean="0"/>
              <a:t>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568701" cy="4688490"/>
          </a:xfrm>
        </p:spPr>
        <p:txBody>
          <a:bodyPr>
            <a:normAutofit/>
          </a:bodyPr>
          <a:lstStyle/>
          <a:p>
            <a:r>
              <a:rPr lang="en-US" dirty="0" smtClean="0"/>
              <a:t>The same code is used to calculate the area of each of the rectangles</a:t>
            </a:r>
          </a:p>
          <a:p>
            <a:r>
              <a:rPr lang="en-US" dirty="0" smtClean="0"/>
              <a:t>Different threads will calculate different rectangles</a:t>
            </a:r>
          </a:p>
          <a:p>
            <a:r>
              <a:rPr lang="en-US" dirty="0" smtClean="0"/>
              <a:t>Which rectangles are calculated with each thread is random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000" y="1417638"/>
            <a:ext cx="4061166" cy="487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73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141905"/>
            <a:ext cx="8559798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0000"/>
              </a:buClr>
              <a:buSzPct val="25000"/>
              <a:buFont typeface="Helvetica Neue"/>
              <a:buNone/>
            </a:pPr>
            <a:r>
              <a:rPr lang="en-US" sz="4600" b="0" i="0" u="none" strike="noStrike" cap="none" baseline="0" dirty="0" err="1" smtClean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OpenMP</a:t>
            </a:r>
            <a:r>
              <a:rPr lang="en-US" sz="4600" b="0" i="0" u="none" strike="noStrike" cap="none" baseline="0" dirty="0" smtClean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Compiling</a:t>
            </a:r>
            <a:endParaRPr lang="en-US" sz="4600" b="0" i="0" u="none" strike="noStrike" cap="none" baseline="0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203201" y="1727200"/>
            <a:ext cx="2654300" cy="44237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chemeClr val="dk1"/>
                </a:solidFill>
                <a:latin typeface="Helvetica Neue" charset="0"/>
                <a:ea typeface="Helvetica Neue" charset="0"/>
                <a:cs typeface="Helvetica Neue" charset="0"/>
                <a:sym typeface="Helvetica Neue"/>
              </a:rPr>
              <a:t>When compiling must use appropriate compiler flag to turn on </a:t>
            </a:r>
            <a:r>
              <a:rPr lang="en-US" sz="2600" dirty="0" err="1" smtClean="0">
                <a:solidFill>
                  <a:schemeClr val="dk1"/>
                </a:solidFill>
                <a:latin typeface="Helvetica Neue" charset="0"/>
                <a:ea typeface="Helvetica Neue" charset="0"/>
                <a:cs typeface="Helvetica Neue" charset="0"/>
                <a:sym typeface="Helvetica Neue"/>
              </a:rPr>
              <a:t>OpenMP</a:t>
            </a:r>
            <a:r>
              <a:rPr lang="en-US" sz="2600" dirty="0" smtClean="0">
                <a:solidFill>
                  <a:schemeClr val="dk1"/>
                </a:solidFill>
                <a:latin typeface="Helvetica Neue" charset="0"/>
                <a:ea typeface="Helvetica Neue" charset="0"/>
                <a:cs typeface="Helvetica Neue" charset="0"/>
                <a:sym typeface="Helvetica Neue"/>
              </a:rPr>
              <a:t> compilations</a:t>
            </a:r>
          </a:p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endParaRPr lang="en-US" sz="2600" dirty="0" smtClean="0">
              <a:solidFill>
                <a:schemeClr val="dk1"/>
              </a:solidFill>
              <a:latin typeface="Helvetica Neue" charset="0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26" name="Shape 126"/>
          <p:cNvSpPr>
            <a:spLocks noGrp="1"/>
          </p:cNvSpPr>
          <p:nvPr>
            <p:ph type="sldNum" idx="4294967295"/>
          </p:nvPr>
        </p:nvSpPr>
        <p:spPr>
          <a:xfrm>
            <a:off x="7619999" y="6477423"/>
            <a:ext cx="433230" cy="312889"/>
          </a:xfrm>
          <a:prstGeom prst="bracketPair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9E9C97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 baseline="0">
              <a:solidFill>
                <a:srgbClr val="9E9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904665"/>
              </p:ext>
            </p:extLst>
          </p:nvPr>
        </p:nvGraphicFramePr>
        <p:xfrm>
          <a:off x="3072589" y="1173998"/>
          <a:ext cx="5944410" cy="4776310"/>
        </p:xfrm>
        <a:graphic>
          <a:graphicData uri="http://schemas.openxmlformats.org/drawingml/2006/table">
            <a:tbl>
              <a:tblPr/>
              <a:tblGrid>
                <a:gridCol w="1981470"/>
                <a:gridCol w="1981470"/>
                <a:gridCol w="1981470"/>
              </a:tblGrid>
              <a:tr h="23643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charset="0"/>
                        </a:rPr>
                        <a:t>Compiler / Platform</a:t>
                      </a:r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charset="0"/>
                        </a:rPr>
                        <a:t>Compiler</a:t>
                      </a:r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Arial" charset="0"/>
                        </a:rPr>
                        <a:t>Flag</a:t>
                      </a:r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ABCE"/>
                    </a:solidFill>
                  </a:tcPr>
                </a:tc>
              </a:tr>
              <a:tr h="556544">
                <a:tc>
                  <a:txBody>
                    <a:bodyPr/>
                    <a:lstStyle/>
                    <a:p>
                      <a:r>
                        <a:rPr lang="en-US" sz="1400" dirty="0"/>
                        <a:t>Intel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Linux Opteron/Xeon</a:t>
                      </a:r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icc</a:t>
                      </a:r>
                      <a:br>
                        <a:rPr lang="en-US" sz="1400"/>
                      </a:br>
                      <a:r>
                        <a:rPr lang="en-US" sz="1400"/>
                        <a:t>icpc</a:t>
                      </a:r>
                      <a:br>
                        <a:rPr lang="en-US" sz="1400"/>
                      </a:br>
                      <a:r>
                        <a:rPr lang="en-US" sz="1400"/>
                        <a:t>ifort</a:t>
                      </a:r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-openmp</a:t>
                      </a:r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6598">
                <a:tc>
                  <a:txBody>
                    <a:bodyPr/>
                    <a:lstStyle/>
                    <a:p>
                      <a:r>
                        <a:rPr lang="en-US" sz="1400" dirty="0"/>
                        <a:t>PGI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Linux Opteron/Xeon</a:t>
                      </a:r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pgcc</a:t>
                      </a:r>
                      <a:br>
                        <a:rPr lang="en-US" sz="1400"/>
                      </a:br>
                      <a:r>
                        <a:rPr lang="en-US" sz="1400"/>
                        <a:t>pgCC</a:t>
                      </a:r>
                      <a:br>
                        <a:rPr lang="en-US" sz="1400"/>
                      </a:br>
                      <a:r>
                        <a:rPr lang="en-US" sz="1400"/>
                        <a:t>pgf77</a:t>
                      </a:r>
                      <a:br>
                        <a:rPr lang="en-US" sz="1400"/>
                      </a:br>
                      <a:r>
                        <a:rPr lang="en-US" sz="1400"/>
                        <a:t>pgf90</a:t>
                      </a:r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-mp</a:t>
                      </a:r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6598">
                <a:tc>
                  <a:txBody>
                    <a:bodyPr/>
                    <a:lstStyle/>
                    <a:p>
                      <a:r>
                        <a:rPr lang="en-US" sz="1400" dirty="0"/>
                        <a:t>GNU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Linux Opteron/Xeon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IBM Blue Gene</a:t>
                      </a:r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gcc</a:t>
                      </a:r>
                      <a:r>
                        <a:rPr lang="en-US" sz="1400" dirty="0"/>
                        <a:t/>
                      </a:r>
                      <a:br>
                        <a:rPr lang="en-US" sz="1400" dirty="0"/>
                      </a:br>
                      <a:r>
                        <a:rPr lang="en-US" sz="1400" dirty="0"/>
                        <a:t>g++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g77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gfortran</a:t>
                      </a:r>
                      <a:endParaRPr lang="en-US" sz="1400" dirty="0"/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-fopenmp</a:t>
                      </a:r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56813">
                <a:tc>
                  <a:txBody>
                    <a:bodyPr/>
                    <a:lstStyle/>
                    <a:p>
                      <a:r>
                        <a:rPr lang="en-US" sz="1400"/>
                        <a:t>IBM</a:t>
                      </a:r>
                      <a:br>
                        <a:rPr lang="en-US" sz="1400"/>
                      </a:br>
                      <a:r>
                        <a:rPr lang="en-US" sz="1400"/>
                        <a:t>Blue Gene</a:t>
                      </a:r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bgxlc_r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bgcc_r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bgxlC_r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bgxlc</a:t>
                      </a:r>
                      <a:r>
                        <a:rPr lang="en-US" sz="1400" dirty="0"/>
                        <a:t>++_r bgxlc89_r bgxlc99_r </a:t>
                      </a:r>
                      <a:r>
                        <a:rPr lang="en-US" sz="1400" dirty="0" err="1"/>
                        <a:t>bgxlf_r</a:t>
                      </a:r>
                      <a:r>
                        <a:rPr lang="en-US" sz="1400" dirty="0"/>
                        <a:t> bgxlf90_r bgxlf95_r bgxlf2003_r *Be sure to use a thread-safe compiler - its name ends with </a:t>
                      </a:r>
                      <a:r>
                        <a:rPr lang="en-US" sz="1400" b="1" dirty="0"/>
                        <a:t>_r</a:t>
                      </a:r>
                      <a:endParaRPr lang="en-US" sz="1400" dirty="0"/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  <a:r>
                        <a:rPr lang="en-US" sz="1400" dirty="0" err="1"/>
                        <a:t>qsmp</a:t>
                      </a:r>
                      <a:r>
                        <a:rPr lang="en-US" sz="1400" dirty="0"/>
                        <a:t>=</a:t>
                      </a:r>
                      <a:r>
                        <a:rPr lang="en-US" sz="1400" dirty="0" err="1"/>
                        <a:t>omp</a:t>
                      </a:r>
                      <a:endParaRPr lang="en-US" sz="1400" dirty="0"/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36556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Library Routines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0717940"/>
              </p:ext>
            </p:extLst>
          </p:nvPr>
        </p:nvGraphicFramePr>
        <p:xfrm>
          <a:off x="1028697" y="1417638"/>
          <a:ext cx="6553202" cy="2403964"/>
        </p:xfrm>
        <a:graphic>
          <a:graphicData uri="http://schemas.openxmlformats.org/drawingml/2006/table">
            <a:tbl>
              <a:tblPr/>
              <a:tblGrid>
                <a:gridCol w="3276601"/>
                <a:gridCol w="3276601"/>
              </a:tblGrid>
              <a:tr h="22655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charset="0"/>
                        </a:rPr>
                        <a:t>Routine</a:t>
                      </a:r>
                    </a:p>
                  </a:txBody>
                  <a:tcPr marL="11510" marR="11510" marT="11510" marB="115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charset="0"/>
                        </a:rPr>
                        <a:t>Purpose</a:t>
                      </a:r>
                    </a:p>
                  </a:txBody>
                  <a:tcPr marL="11510" marR="11510" marT="11510" marB="115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ABCE"/>
                    </a:solidFill>
                  </a:tcPr>
                </a:tc>
              </a:tr>
              <a:tr h="423374">
                <a:tc>
                  <a:txBody>
                    <a:bodyPr/>
                    <a:lstStyle/>
                    <a:p>
                      <a:r>
                        <a:rPr lang="en-US" sz="1400" u="sng">
                          <a:solidFill>
                            <a:srgbClr val="333399"/>
                          </a:solidFill>
                          <a:effectLst/>
                          <a:hlinkClick r:id="rId2"/>
                        </a:rPr>
                        <a:t>OMP_SET_NUM_THREADS</a:t>
                      </a:r>
                      <a:endParaRPr lang="en-US" sz="1400"/>
                    </a:p>
                  </a:txBody>
                  <a:tcPr marL="11510" marR="11510" marT="11510" marB="115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Sets the number of threads that will be used in the next parallel region</a:t>
                      </a:r>
                    </a:p>
                  </a:txBody>
                  <a:tcPr marL="11510" marR="11510" marT="11510" marB="115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3172">
                <a:tc>
                  <a:txBody>
                    <a:bodyPr/>
                    <a:lstStyle/>
                    <a:p>
                      <a:r>
                        <a:rPr lang="en-US" sz="1400" u="sng" dirty="0">
                          <a:solidFill>
                            <a:srgbClr val="333399"/>
                          </a:solidFill>
                          <a:effectLst/>
                          <a:hlinkClick r:id="rId3"/>
                        </a:rPr>
                        <a:t>OMP_GET_NUM_THREADS</a:t>
                      </a:r>
                      <a:endParaRPr lang="en-US" sz="1400" dirty="0"/>
                    </a:p>
                  </a:txBody>
                  <a:tcPr marL="11510" marR="11510" marT="11510" marB="115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Returns the number of threads that are currently in the team executing the parallel region from which it is called</a:t>
                      </a:r>
                    </a:p>
                  </a:txBody>
                  <a:tcPr marL="11510" marR="11510" marT="11510" marB="115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336">
                <a:tc>
                  <a:txBody>
                    <a:bodyPr/>
                    <a:lstStyle/>
                    <a:p>
                      <a:r>
                        <a:rPr lang="en-US" sz="1400" u="sng" dirty="0">
                          <a:solidFill>
                            <a:srgbClr val="333399"/>
                          </a:solidFill>
                          <a:effectLst/>
                          <a:hlinkClick r:id="rId4"/>
                        </a:rPr>
                        <a:t>OMP_GET_THREAD_NUM</a:t>
                      </a:r>
                      <a:endParaRPr lang="en-US" sz="1400" dirty="0"/>
                    </a:p>
                  </a:txBody>
                  <a:tcPr marL="11510" marR="11510" marT="11510" marB="115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Returns the thread number of the thread, within the team, making this call.</a:t>
                      </a:r>
                    </a:p>
                  </a:txBody>
                  <a:tcPr marL="11510" marR="11510" marT="11510" marB="115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336">
                <a:tc>
                  <a:txBody>
                    <a:bodyPr/>
                    <a:lstStyle/>
                    <a:p>
                      <a:r>
                        <a:rPr lang="en-US" sz="1400" u="sng">
                          <a:solidFill>
                            <a:srgbClr val="333399"/>
                          </a:solidFill>
                          <a:effectLst/>
                          <a:hlinkClick r:id="rId5"/>
                        </a:rPr>
                        <a:t>OMP_GET_THREAD_LIMIT</a:t>
                      </a:r>
                      <a:endParaRPr lang="en-US" sz="1400"/>
                    </a:p>
                  </a:txBody>
                  <a:tcPr marL="11510" marR="11510" marT="11510" marB="115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Returns the maximum number of </a:t>
                      </a:r>
                      <a:r>
                        <a:rPr lang="en-US" sz="1400" dirty="0" err="1"/>
                        <a:t>OpenMP</a:t>
                      </a:r>
                      <a:r>
                        <a:rPr lang="en-US" sz="1400" dirty="0"/>
                        <a:t> threads available to a program</a:t>
                      </a:r>
                    </a:p>
                  </a:txBody>
                  <a:tcPr marL="11510" marR="11510" marT="11510" marB="115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14301" y="4084480"/>
            <a:ext cx="9029699" cy="590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In C/C++,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ust include the </a:t>
            </a:r>
            <a:r>
              <a:rPr lang="en-US" sz="2000" dirty="0" err="1" smtClean="0">
                <a:latin typeface="Helvetica Neue" charset="0"/>
                <a:ea typeface="Helvetica Neue" charset="0"/>
                <a:cs typeface="Helvetica Neue" charset="0"/>
              </a:rPr>
              <a:t>omp.h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 header file</a:t>
            </a: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3602"/>
              </p:ext>
            </p:extLst>
          </p:nvPr>
        </p:nvGraphicFramePr>
        <p:xfrm>
          <a:off x="539350" y="4964602"/>
          <a:ext cx="7340602" cy="1093232"/>
        </p:xfrm>
        <a:graphic>
          <a:graphicData uri="http://schemas.openxmlformats.org/drawingml/2006/table">
            <a:tbl>
              <a:tblPr/>
              <a:tblGrid>
                <a:gridCol w="2019302"/>
                <a:gridCol w="5321300"/>
              </a:tblGrid>
              <a:tr h="4175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Arial" charset="0"/>
                        </a:rPr>
                        <a:t>Fortran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INTEGER FUNCTION OMP_GET_NUM_THREADS() </a:t>
                      </a:r>
                      <a:endParaRPr lang="en-US"/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5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Arial" charset="0"/>
                        </a:rPr>
                        <a:t>C/C++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#include &lt;</a:t>
                      </a:r>
                      <a:r>
                        <a:rPr lang="en-US" b="1" dirty="0" err="1"/>
                        <a:t>omp.h</a:t>
                      </a:r>
                      <a:r>
                        <a:rPr lang="en-US" b="1" dirty="0" smtClean="0"/>
                        <a:t>&gt;</a:t>
                      </a:r>
                    </a:p>
                    <a:p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 </a:t>
                      </a:r>
                      <a:r>
                        <a:rPr lang="en-US" b="1" dirty="0" err="1"/>
                        <a:t>omp_get_num_threads</a:t>
                      </a:r>
                      <a:r>
                        <a:rPr lang="en-US" b="1" dirty="0"/>
                        <a:t>(void)</a:t>
                      </a:r>
                      <a:endParaRPr lang="en-US" dirty="0"/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919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83600" cy="1143000"/>
          </a:xfrm>
        </p:spPr>
        <p:txBody>
          <a:bodyPr/>
          <a:lstStyle/>
          <a:p>
            <a:r>
              <a:rPr lang="en-US" dirty="0" smtClean="0"/>
              <a:t>OMP </a:t>
            </a:r>
            <a:r>
              <a:rPr lang="en-US" smtClean="0"/>
              <a:t>Code Practice – 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Code:</a:t>
            </a:r>
          </a:p>
          <a:p>
            <a:pPr marL="411480" lvl="1" indent="0">
              <a:buNone/>
            </a:pPr>
            <a:r>
              <a:rPr lang="en-US" dirty="0" smtClean="0"/>
              <a:t>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omp_hello.f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dirty="0" smtClean="0"/>
          </a:p>
          <a:p>
            <a:r>
              <a:rPr lang="en-US" dirty="0" smtClean="0"/>
              <a:t>Instructions for running: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ssh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tutorial-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login.rc.colorado.edu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–l user00XX</a:t>
            </a:r>
          </a:p>
          <a:p>
            <a:pPr marL="114300" indent="0">
              <a:buNone/>
            </a:pP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ml intel </a:t>
            </a:r>
          </a:p>
          <a:p>
            <a:pPr marL="114300" indent="0">
              <a:buNone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m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l 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slurm</a:t>
            </a: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sinteractive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--reservation=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anschutz</a:t>
            </a:r>
            <a:endParaRPr 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ifort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q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openmp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omp_hello.f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-o 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hello</a:t>
            </a:r>
          </a:p>
          <a:p>
            <a:pPr marL="114300" indent="0">
              <a:buNone/>
            </a:pP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./hello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19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Prepare My Code for </a:t>
            </a:r>
            <a:r>
              <a:rPr lang="en-US" dirty="0" err="1" smtClean="0"/>
              <a:t>OpenMP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have code!  I want it to be parallel too!</a:t>
            </a:r>
          </a:p>
          <a:p>
            <a:endParaRPr lang="en-US" dirty="0"/>
          </a:p>
          <a:p>
            <a:r>
              <a:rPr lang="en-US" dirty="0" smtClean="0"/>
              <a:t>Steps to go through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/>
              <a:t>Verify that code is parallelizable</a:t>
            </a:r>
          </a:p>
          <a:p>
            <a:pPr lvl="2"/>
            <a:r>
              <a:rPr lang="en-US" dirty="0" smtClean="0"/>
              <a:t>Make sure you don’t have any loop dependencies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/>
              <a:t>Analyze your code</a:t>
            </a:r>
          </a:p>
          <a:p>
            <a:pPr lvl="2"/>
            <a:r>
              <a:rPr lang="en-US" dirty="0" smtClean="0"/>
              <a:t>Where does the program spend most of its time?</a:t>
            </a:r>
          </a:p>
          <a:p>
            <a:pPr lvl="2"/>
            <a:r>
              <a:rPr lang="en-US" dirty="0" smtClean="0"/>
              <a:t>Look for loops</a:t>
            </a:r>
          </a:p>
          <a:p>
            <a:pPr lvl="3"/>
            <a:r>
              <a:rPr lang="en-US" dirty="0" smtClean="0"/>
              <a:t>Typically easy to parallelize</a:t>
            </a:r>
          </a:p>
          <a:p>
            <a:pPr lvl="3"/>
            <a:r>
              <a:rPr lang="en-US" dirty="0" smtClean="0"/>
              <a:t>Outside of nested loops</a:t>
            </a:r>
          </a:p>
          <a:p>
            <a:pPr marL="777240" lvl="2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00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Prepare My Code for </a:t>
            </a:r>
            <a:r>
              <a:rPr lang="en-US" dirty="0" err="1" smtClean="0"/>
              <a:t>OpenMP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Steps to go through</a:t>
            </a:r>
          </a:p>
          <a:p>
            <a:pPr marL="114300" indent="0">
              <a:buNone/>
            </a:pPr>
            <a:r>
              <a:rPr lang="en-US" dirty="0" smtClean="0"/>
              <a:t>	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3. Restructure code</a:t>
            </a:r>
          </a:p>
          <a:p>
            <a:pPr lvl="3"/>
            <a:r>
              <a:rPr lang="en-US" dirty="0" smtClean="0"/>
              <a:t>Put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parallel do </a:t>
            </a:r>
            <a:r>
              <a:rPr lang="en-US" dirty="0" smtClean="0"/>
              <a:t>constructs around parallelizable loops</a:t>
            </a:r>
          </a:p>
          <a:p>
            <a:pPr lvl="3"/>
            <a:r>
              <a:rPr lang="en-US" dirty="0" smtClean="0"/>
              <a:t>List variables with appropriate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shared</a:t>
            </a:r>
            <a:r>
              <a:rPr lang="en-US" dirty="0" smtClean="0"/>
              <a:t>,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 smtClean="0"/>
              <a:t>, etc. clauses</a:t>
            </a:r>
            <a:endParaRPr lang="en-US" dirty="0"/>
          </a:p>
          <a:p>
            <a:pPr lvl="3"/>
            <a:r>
              <a:rPr lang="en-US" dirty="0" smtClean="0"/>
              <a:t>Many other things you can do that we don’t cover here</a:t>
            </a:r>
          </a:p>
          <a:p>
            <a:pPr marL="1051560" lvl="3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smtClean="0"/>
              <a:t>	4. Overhead</a:t>
            </a:r>
          </a:p>
          <a:p>
            <a:pPr lvl="3"/>
            <a:r>
              <a:rPr lang="en-US" dirty="0" smtClean="0"/>
              <a:t>How much time was spent preparing your code for parallelization?</a:t>
            </a:r>
          </a:p>
          <a:p>
            <a:pPr lvl="3"/>
            <a:r>
              <a:rPr lang="en-US" dirty="0" smtClean="0"/>
              <a:t>Is this more than the time spent running your code serially?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4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Code – Exercise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191533" cy="487105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Code:</a:t>
            </a:r>
          </a:p>
          <a:p>
            <a:pPr marL="114300" indent="0">
              <a:buNone/>
            </a:pPr>
            <a:r>
              <a:rPr lang="en-US" dirty="0" smtClean="0"/>
              <a:t>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for.c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/>
              <a:t>Instructions for running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ssh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tutorial-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login.rc.colorado.edu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–l 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user00XX</a:t>
            </a: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ml 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intel </a:t>
            </a:r>
          </a:p>
          <a:p>
            <a:pPr marL="114300" indent="0">
              <a:buNone/>
            </a:pP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ml 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slurm</a:t>
            </a: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sinteractive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–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reservation=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anschutz</a:t>
            </a:r>
            <a:endParaRPr 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endParaRPr 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icc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for.c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-o 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for_no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flag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time ./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for_noflag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10000000</a:t>
            </a:r>
          </a:p>
          <a:p>
            <a:pPr marL="114300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cc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openmp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for.c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-o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for</a:t>
            </a:r>
          </a:p>
          <a:p>
            <a:pPr marL="11430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ime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./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for 10000000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41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Code – Exercise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191533" cy="4871052"/>
          </a:xfrm>
        </p:spPr>
        <p:txBody>
          <a:bodyPr>
            <a:normAutofit/>
          </a:bodyPr>
          <a:lstStyle/>
          <a:p>
            <a:r>
              <a:rPr lang="en-US" dirty="0" smtClean="0"/>
              <a:t>We need to consider whether our code really does experience a speed up</a:t>
            </a:r>
          </a:p>
          <a:p>
            <a:pPr lvl="1"/>
            <a:r>
              <a:rPr lang="en-US" dirty="0" smtClean="0"/>
              <a:t>Array size 10,000,000</a:t>
            </a:r>
          </a:p>
          <a:p>
            <a:pPr lvl="1"/>
            <a:r>
              <a:rPr lang="en-US" dirty="0" smtClean="0"/>
              <a:t>Drops by ~30%</a:t>
            </a:r>
          </a:p>
          <a:p>
            <a:pPr lvl="1"/>
            <a:endParaRPr lang="en-US" dirty="0"/>
          </a:p>
          <a:p>
            <a:r>
              <a:rPr lang="en-US" dirty="0" smtClean="0"/>
              <a:t>Also, what are we looking at for overhead times?</a:t>
            </a:r>
          </a:p>
          <a:p>
            <a:pPr lvl="1"/>
            <a:r>
              <a:rPr lang="en-US" dirty="0" smtClean="0"/>
              <a:t>Array size 10</a:t>
            </a:r>
          </a:p>
          <a:p>
            <a:pPr lvl="1"/>
            <a:r>
              <a:rPr lang="en-US" dirty="0" smtClean="0"/>
              <a:t>Takes longer for parallel code to 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89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194" y="2271662"/>
            <a:ext cx="7543800" cy="2593975"/>
          </a:xfrm>
        </p:spPr>
        <p:txBody>
          <a:bodyPr/>
          <a:lstStyle/>
          <a:p>
            <a:r>
              <a:rPr lang="en-US" dirty="0" smtClean="0"/>
              <a:t>Parallel Computing with Examples (MPI)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84CB25-7408-6D4A-8E7F-8E9BE9DF036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Distributed memory</a:t>
            </a:r>
          </a:p>
          <a:p>
            <a:r>
              <a:rPr lang="en-US" sz="3200" dirty="0" smtClean="0"/>
              <a:t>What is MPI?</a:t>
            </a:r>
          </a:p>
          <a:p>
            <a:r>
              <a:rPr lang="en-US" sz="3200" dirty="0" smtClean="0"/>
              <a:t>How is MPI used?</a:t>
            </a:r>
          </a:p>
          <a:p>
            <a:r>
              <a:rPr lang="en-US" sz="3200" dirty="0" smtClean="0"/>
              <a:t>Communicating</a:t>
            </a:r>
          </a:p>
          <a:p>
            <a:r>
              <a:rPr lang="en-US" sz="3200" dirty="0" smtClean="0"/>
              <a:t>Examples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64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Next-Generation Supercomputer at CU-Boulder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65033"/>
            <a:ext cx="8229600" cy="4261130"/>
          </a:xfrm>
        </p:spPr>
        <p:txBody>
          <a:bodyPr/>
          <a:lstStyle/>
          <a:p>
            <a:r>
              <a:rPr lang="en-US" dirty="0" smtClean="0"/>
              <a:t>Funded via an NSF MRI grant awarded jointly to CU-Boulder and CSU</a:t>
            </a:r>
          </a:p>
          <a:p>
            <a:r>
              <a:rPr lang="en-US" dirty="0" smtClean="0"/>
              <a:t>$2M to CU and $700K to CSU … with matching funds the hardware budget is about $3.5M</a:t>
            </a:r>
          </a:p>
          <a:p>
            <a:r>
              <a:rPr lang="en-US" dirty="0" smtClean="0"/>
              <a:t>RFP has been published, vendor award by end of November (hopefully!)</a:t>
            </a:r>
          </a:p>
          <a:p>
            <a:r>
              <a:rPr lang="en-US" dirty="0" smtClean="0"/>
              <a:t>Installed and running late spring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62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191532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0000"/>
              </a:buClr>
              <a:buSzPct val="25000"/>
              <a:buFont typeface="Helvetica Neue"/>
              <a:buNone/>
            </a:pPr>
            <a:r>
              <a:rPr lang="en-US" dirty="0" smtClean="0">
                <a:ea typeface="Helvetica Neue"/>
                <a:cs typeface="Helvetica Neue"/>
                <a:sym typeface="Helvetica Neue"/>
              </a:rPr>
              <a:t>Distributed</a:t>
            </a:r>
            <a:r>
              <a:rPr lang="en-US" sz="4600" b="0" i="0" u="none" strike="noStrike" cap="none" baseline="0" dirty="0" smtClean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-memory </a:t>
            </a:r>
            <a:r>
              <a:rPr lang="en-US" sz="4600" b="0" i="0" u="none" strike="noStrike" cap="none" baseline="0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5557749" y="1519124"/>
            <a:ext cx="3416226" cy="9461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2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Distributed memory requires a communication network to connect memory</a:t>
            </a:r>
          </a:p>
          <a:p>
            <a:pPr lvl="0">
              <a:buSzPct val="25000"/>
            </a:pPr>
            <a:endParaRPr lang="en-US" sz="20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buSzPct val="25000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Programmers explicitly define how processors access other processor’s memory</a:t>
            </a:r>
          </a:p>
          <a:p>
            <a:pPr lvl="0">
              <a:buSzPct val="25000"/>
            </a:pPr>
            <a:endParaRPr lang="en-US"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>
            <a:spLocks noGrp="1"/>
          </p:cNvSpPr>
          <p:nvPr>
            <p:ph type="sldNum" idx="4294967295"/>
          </p:nvPr>
        </p:nvSpPr>
        <p:spPr>
          <a:xfrm>
            <a:off x="7619999" y="6477423"/>
            <a:ext cx="433230" cy="312889"/>
          </a:xfrm>
          <a:prstGeom prst="bracketPair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9E9C97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 baseline="0">
              <a:solidFill>
                <a:srgbClr val="9E9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6083316"/>
            <a:ext cx="8559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</a:t>
            </a:r>
            <a:r>
              <a:rPr lang="en-US" sz="1600" dirty="0"/>
              <a:t>https://</a:t>
            </a:r>
            <a:r>
              <a:rPr lang="en-US" sz="1600" dirty="0" err="1"/>
              <a:t>computing.llnl.gov</a:t>
            </a:r>
            <a:r>
              <a:rPr lang="en-US" sz="1600" dirty="0"/>
              <a:t>/tutorials/</a:t>
            </a:r>
            <a:r>
              <a:rPr lang="en-US" sz="1600" dirty="0" err="1"/>
              <a:t>parallel_comp</a:t>
            </a:r>
            <a:r>
              <a:rPr lang="en-US" sz="1600" dirty="0"/>
              <a:t>/#</a:t>
            </a:r>
            <a:r>
              <a:rPr lang="en-US" sz="1600" dirty="0" err="1"/>
              <a:t>ModelsShared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566761"/>
            <a:ext cx="5367249" cy="21735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05474" y="5227129"/>
            <a:ext cx="113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Infiniband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03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191532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0000"/>
              </a:buClr>
              <a:buSzPct val="25000"/>
              <a:buFont typeface="Helvetica Neue"/>
              <a:buNone/>
            </a:pPr>
            <a:r>
              <a:rPr lang="en-US" sz="4600" b="0" i="0" u="none" strike="noStrike" cap="none" baseline="0" dirty="0" smtClean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MPI</a:t>
            </a:r>
            <a:endParaRPr lang="en-US" sz="4600" b="0" i="0" u="none" strike="noStrike" cap="none" baseline="0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199" y="1417638"/>
            <a:ext cx="8191532" cy="47926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en-US" sz="2600" b="0" i="0" u="none" strike="noStrike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MPI is a library specification for message passing</a:t>
            </a:r>
          </a:p>
          <a:p>
            <a:r>
              <a:rPr lang="en-US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W</a:t>
            </a:r>
            <a:r>
              <a:rPr lang="en-US" b="0" i="0" u="none" strike="noStrike" cap="none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idely used standard</a:t>
            </a:r>
          </a:p>
          <a:p>
            <a:r>
              <a:rPr lang="en-US" dirty="0" smtClean="0"/>
              <a:t>Can </a:t>
            </a:r>
            <a:r>
              <a:rPr lang="en-US" dirty="0"/>
              <a:t>run on shared, distributed, or hybrid memory models</a:t>
            </a:r>
          </a:p>
          <a:p>
            <a:pPr lvl="0"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Exchange </a:t>
            </a:r>
            <a:r>
              <a:rPr lang="en-US" sz="2600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data </a:t>
            </a:r>
            <a:r>
              <a:rPr lang="en-US" sz="2600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between processes through </a:t>
            </a:r>
            <a:r>
              <a:rPr lang="en-US" sz="2600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communication between tasks – send and receive </a:t>
            </a:r>
            <a:r>
              <a:rPr lang="en-US" sz="2600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data</a:t>
            </a:r>
          </a:p>
          <a:p>
            <a:pPr lvl="0"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2600" b="0" i="0" u="none" strike="noStrike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MPI</a:t>
            </a:r>
            <a:r>
              <a:rPr lang="en-US" sz="2600" b="0" i="0" u="none" strike="noStrike" cap="none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can get complicated</a:t>
            </a:r>
          </a:p>
          <a:p>
            <a:pPr lvl="0"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2600" baseline="0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Programmers must explicitly implement parallelism</a:t>
            </a:r>
            <a:r>
              <a:rPr lang="en-US" sz="2600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 using MPI constructs</a:t>
            </a:r>
          </a:p>
          <a:p>
            <a:pPr lvl="0"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2600" b="0" i="0" u="none" strike="noStrike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Portable</a:t>
            </a:r>
            <a:endParaRPr lang="en-US" sz="2600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Shape 126"/>
          <p:cNvSpPr>
            <a:spLocks noGrp="1"/>
          </p:cNvSpPr>
          <p:nvPr>
            <p:ph type="sldNum" idx="4294967295"/>
          </p:nvPr>
        </p:nvSpPr>
        <p:spPr>
          <a:xfrm>
            <a:off x="7619999" y="6477423"/>
            <a:ext cx="433230" cy="312889"/>
          </a:xfrm>
          <a:prstGeom prst="bracketPair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9E9C97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 baseline="0">
              <a:solidFill>
                <a:srgbClr val="9E9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91339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MPI Code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318001" cy="4688490"/>
          </a:xfrm>
        </p:spPr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You must have your header file</a:t>
            </a:r>
            <a:r>
              <a:rPr lang="en-US" dirty="0" smtClean="0"/>
              <a:t> at the top of any script you develop that uses MPI</a:t>
            </a:r>
          </a:p>
          <a:p>
            <a:r>
              <a:rPr lang="en-US" dirty="0" smtClean="0"/>
              <a:t>For C:</a:t>
            </a:r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#include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mpi.h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For Fortran: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use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mpi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1327150"/>
            <a:ext cx="4470400" cy="50845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6584" y="6042394"/>
            <a:ext cx="467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computing.llnl.gov</a:t>
            </a:r>
            <a:r>
              <a:rPr lang="en-US" dirty="0"/>
              <a:t>/tutorials/</a:t>
            </a:r>
            <a:r>
              <a:rPr lang="en-US" dirty="0" err="1"/>
              <a:t>mpi</a:t>
            </a:r>
            <a:r>
              <a:rPr lang="en-US" dirty="0"/>
              <a:t>/#What</a:t>
            </a:r>
          </a:p>
        </p:txBody>
      </p:sp>
    </p:spTree>
    <p:extLst>
      <p:ext uri="{BB962C8B-B14F-4D97-AF65-F5344CB8AC3E}">
        <p14:creationId xmlns:p14="http://schemas.microsoft.com/office/powerpoint/2010/main" val="1202756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Passing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 that runs on a node is called a </a:t>
            </a:r>
            <a:r>
              <a:rPr lang="en-US" b="1" dirty="0" smtClean="0"/>
              <a:t>process</a:t>
            </a:r>
            <a:endParaRPr lang="en-US" dirty="0" smtClean="0"/>
          </a:p>
          <a:p>
            <a:r>
              <a:rPr lang="en-US" dirty="0" smtClean="0"/>
              <a:t>When a program is run a process is run on each processor in the cluster</a:t>
            </a:r>
          </a:p>
          <a:p>
            <a:r>
              <a:rPr lang="en-US" dirty="0" smtClean="0"/>
              <a:t>These processes communicate with each other using message passing</a:t>
            </a:r>
          </a:p>
          <a:p>
            <a:r>
              <a:rPr lang="en-US" dirty="0" smtClean="0"/>
              <a:t>Message passing allows us to copy data from the memory of one process into another</a:t>
            </a:r>
          </a:p>
          <a:p>
            <a:r>
              <a:rPr lang="en-US" dirty="0"/>
              <a:t>Message passing systems must at a minimum support system calls for sending and receiving messages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87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Sorting Integers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68189"/>
            <a:ext cx="8191500" cy="375190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7447" y="5973067"/>
            <a:ext cx="859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htor.inf.ethz.ch</a:t>
            </a:r>
            <a:r>
              <a:rPr lang="en-US" dirty="0"/>
              <a:t>/teaching/</a:t>
            </a:r>
            <a:r>
              <a:rPr lang="en-US" dirty="0" err="1"/>
              <a:t>mpi_tutorials</a:t>
            </a:r>
            <a:r>
              <a:rPr lang="en-US" dirty="0"/>
              <a:t>/ppopp13/2013-02-24-ppopp-mpi-basic.pdf</a:t>
            </a:r>
          </a:p>
        </p:txBody>
      </p:sp>
    </p:spTree>
    <p:extLst>
      <p:ext uri="{BB962C8B-B14F-4D97-AF65-F5344CB8AC3E}">
        <p14:creationId xmlns:p14="http://schemas.microsoft.com/office/powerpoint/2010/main" val="816874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Communicators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17638"/>
            <a:ext cx="4970206" cy="4684282"/>
          </a:xfrm>
        </p:spPr>
        <p:txBody>
          <a:bodyPr>
            <a:normAutofit/>
          </a:bodyPr>
          <a:lstStyle/>
          <a:p>
            <a:r>
              <a:rPr lang="en-US" dirty="0"/>
              <a:t>Communicators </a:t>
            </a:r>
            <a:r>
              <a:rPr lang="en-US" dirty="0" smtClean="0"/>
              <a:t>used to group </a:t>
            </a:r>
            <a:r>
              <a:rPr lang="en-US" dirty="0"/>
              <a:t>collections of processes </a:t>
            </a:r>
            <a:r>
              <a:rPr lang="en-US" dirty="0" smtClean="0"/>
              <a:t>allowed </a:t>
            </a:r>
            <a:r>
              <a:rPr lang="en-US" dirty="0"/>
              <a:t>to communicate with each </a:t>
            </a:r>
            <a:r>
              <a:rPr lang="en-US" dirty="0" smtClean="0"/>
              <a:t>other</a:t>
            </a:r>
          </a:p>
          <a:p>
            <a:r>
              <a:rPr lang="en-US" dirty="0" smtClean="0"/>
              <a:t>Assigns integers to each process at initialization</a:t>
            </a:r>
          </a:p>
          <a:p>
            <a:pPr lvl="1"/>
            <a:r>
              <a:rPr lang="en-US" dirty="0" smtClean="0"/>
              <a:t>Called “rank”</a:t>
            </a:r>
          </a:p>
          <a:p>
            <a:r>
              <a:rPr lang="en-US" dirty="0" smtClean="0"/>
              <a:t>Programmer uses rank to specify destination or source for sending/receiving</a:t>
            </a:r>
          </a:p>
          <a:p>
            <a:r>
              <a:rPr lang="en-US" dirty="0" smtClean="0"/>
              <a:t>Initially </a:t>
            </a:r>
            <a:r>
              <a:rPr lang="en-US" dirty="0"/>
              <a:t>all processes </a:t>
            </a:r>
            <a:r>
              <a:rPr lang="en-US" dirty="0" smtClean="0"/>
              <a:t>grouped </a:t>
            </a:r>
            <a:r>
              <a:rPr lang="en-US" dirty="0"/>
              <a:t>into </a:t>
            </a:r>
            <a:r>
              <a:rPr lang="en-US" dirty="0" smtClean="0"/>
              <a:t>MPI_COMM_WORLD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0659"/>
          <a:stretch/>
        </p:blipFill>
        <p:spPr>
          <a:xfrm>
            <a:off x="4805159" y="2166791"/>
            <a:ext cx="4100665" cy="26153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47317" y="6101920"/>
            <a:ext cx="661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www.rc.usf.edu</a:t>
            </a:r>
            <a:r>
              <a:rPr lang="en-US" dirty="0"/>
              <a:t>/tutorials/classes/tutorial/</a:t>
            </a:r>
            <a:r>
              <a:rPr lang="en-US" dirty="0" err="1"/>
              <a:t>mpi</a:t>
            </a:r>
            <a:r>
              <a:rPr lang="en-US" dirty="0"/>
              <a:t>/chapter2.html</a:t>
            </a:r>
          </a:p>
        </p:txBody>
      </p:sp>
    </p:spTree>
    <p:extLst>
      <p:ext uri="{BB962C8B-B14F-4D97-AF65-F5344CB8AC3E}">
        <p14:creationId xmlns:p14="http://schemas.microsoft.com/office/powerpoint/2010/main" val="1738065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Management 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routines set the MPI execution environment, and cover many purposes</a:t>
            </a:r>
          </a:p>
          <a:p>
            <a:r>
              <a:rPr lang="en-US" dirty="0" smtClean="0"/>
              <a:t>Some common routines:</a:t>
            </a:r>
          </a:p>
          <a:p>
            <a:pPr lvl="1"/>
            <a:r>
              <a:rPr lang="en-US" dirty="0" smtClean="0"/>
              <a:t>MPI_INIT</a:t>
            </a:r>
          </a:p>
          <a:p>
            <a:pPr lvl="1"/>
            <a:r>
              <a:rPr lang="en-US" dirty="0" smtClean="0"/>
              <a:t>MPI_COMM_SIZE</a:t>
            </a:r>
          </a:p>
          <a:p>
            <a:pPr lvl="1"/>
            <a:r>
              <a:rPr lang="en-US" dirty="0" smtClean="0"/>
              <a:t>MPI_COMM_RANK</a:t>
            </a:r>
          </a:p>
          <a:p>
            <a:pPr lvl="1"/>
            <a:r>
              <a:rPr lang="en-US" dirty="0" smtClean="0"/>
              <a:t>MPI_FINALIZE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36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Write A Program in MPI?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needs to specify:</a:t>
            </a:r>
          </a:p>
          <a:p>
            <a:pPr lvl="1"/>
            <a:r>
              <a:rPr lang="en-US" dirty="0" smtClean="0"/>
              <a:t>How do you compile and run the MPI application?</a:t>
            </a:r>
          </a:p>
          <a:p>
            <a:pPr lvl="1"/>
            <a:r>
              <a:rPr lang="en-US" dirty="0" smtClean="0"/>
              <a:t>How will the processes be identified?</a:t>
            </a:r>
          </a:p>
          <a:p>
            <a:pPr lvl="1"/>
            <a:r>
              <a:rPr lang="en-US" dirty="0" smtClean="0"/>
              <a:t>How will the data be described?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65" y="4171950"/>
            <a:ext cx="5740400" cy="1790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199" y="5962650"/>
            <a:ext cx="859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htor.inf.ethz.ch</a:t>
            </a:r>
            <a:r>
              <a:rPr lang="en-US" dirty="0"/>
              <a:t>/teaching/</a:t>
            </a:r>
            <a:r>
              <a:rPr lang="en-US" dirty="0" err="1"/>
              <a:t>mpi_tutorials</a:t>
            </a:r>
            <a:r>
              <a:rPr lang="en-US" dirty="0"/>
              <a:t>/ppopp13/2013-02-24-ppopp-mpi-basic.pdf</a:t>
            </a:r>
          </a:p>
        </p:txBody>
      </p:sp>
    </p:spTree>
    <p:extLst>
      <p:ext uri="{BB962C8B-B14F-4D97-AF65-F5344CB8AC3E}">
        <p14:creationId xmlns:p14="http://schemas.microsoft.com/office/powerpoint/2010/main" val="244212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and Running an MPI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MPI applications can be written in C, C++, or Fortran and appropriate calls to MPI can be added where required</a:t>
            </a:r>
          </a:p>
          <a:p>
            <a:r>
              <a:rPr lang="en-US" dirty="0" smtClean="0"/>
              <a:t>Compiling code:</a:t>
            </a:r>
          </a:p>
          <a:p>
            <a:pPr lvl="1"/>
            <a:r>
              <a:rPr lang="en-US" dirty="0" smtClean="0"/>
              <a:t>Regular code:</a:t>
            </a:r>
          </a:p>
          <a:p>
            <a:pPr marL="777240" lvl="2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cc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test.c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–o test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ifort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test.f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-o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test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777240" lvl="2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smtClean="0"/>
              <a:t>MPI applications:</a:t>
            </a:r>
          </a:p>
          <a:p>
            <a:pPr marL="777240" lvl="2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mpicc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test.c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–o test     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mpifc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test.f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–o test</a:t>
            </a:r>
          </a:p>
          <a:p>
            <a:r>
              <a:rPr lang="en-US" dirty="0" smtClean="0"/>
              <a:t>Running </a:t>
            </a:r>
            <a:r>
              <a:rPr lang="en-US" dirty="0"/>
              <a:t>code:</a:t>
            </a:r>
          </a:p>
          <a:p>
            <a:pPr lvl="1"/>
            <a:r>
              <a:rPr lang="en-US" dirty="0"/>
              <a:t>Regular code:</a:t>
            </a:r>
          </a:p>
          <a:p>
            <a:pPr marL="777240" lvl="2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./test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/>
              <a:t>MPI </a:t>
            </a:r>
            <a:r>
              <a:rPr lang="en-US" dirty="0" smtClean="0"/>
              <a:t>applications (running with 16 processes):</a:t>
            </a:r>
            <a:endParaRPr lang="en-US" dirty="0"/>
          </a:p>
          <a:p>
            <a:pPr marL="777240" lvl="2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mpiexec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–np 16 ./test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548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Library on Janus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Unlike </a:t>
            </a:r>
            <a:r>
              <a:rPr lang="en-US" dirty="0" err="1" smtClean="0"/>
              <a:t>OpenMP</a:t>
            </a:r>
            <a:r>
              <a:rPr lang="en-US" dirty="0" smtClean="0"/>
              <a:t>, with MPI you need to have the appropriate library loaded in your environment </a:t>
            </a:r>
          </a:p>
          <a:p>
            <a:r>
              <a:rPr lang="en-US" dirty="0" smtClean="0"/>
              <a:t>Research Computing recommends </a:t>
            </a:r>
            <a:r>
              <a:rPr lang="en-US" dirty="0" err="1"/>
              <a:t>i</a:t>
            </a:r>
            <a:r>
              <a:rPr lang="en-US" dirty="0" err="1" smtClean="0"/>
              <a:t>mpi</a:t>
            </a:r>
            <a:r>
              <a:rPr lang="en-US" dirty="0" smtClean="0"/>
              <a:t> </a:t>
            </a:r>
          </a:p>
          <a:p>
            <a:r>
              <a:rPr lang="en-US" dirty="0" smtClean="0"/>
              <a:t>To load these, just type:</a:t>
            </a:r>
          </a:p>
          <a:p>
            <a:endParaRPr lang="en-US" dirty="0" smtClean="0"/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ml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gcc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then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ml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impi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  At the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44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451"/>
            <a:ext cx="8229600" cy="11098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Next-Generation Supercomputer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8799"/>
            <a:ext cx="8229600" cy="5343376"/>
          </a:xfrm>
        </p:spPr>
        <p:txBody>
          <a:bodyPr>
            <a:normAutofit/>
          </a:bodyPr>
          <a:lstStyle/>
          <a:p>
            <a:r>
              <a:rPr lang="en-US" dirty="0" smtClean="0"/>
              <a:t>Expected performance about 450 TFLOPS (compared to about 170 for Janus)</a:t>
            </a:r>
          </a:p>
          <a:p>
            <a:r>
              <a:rPr lang="en-US" dirty="0" smtClean="0"/>
              <a:t>Compute nodes</a:t>
            </a:r>
          </a:p>
          <a:p>
            <a:pPr lvl="1"/>
            <a:r>
              <a:rPr lang="en-US" dirty="0" smtClean="0"/>
              <a:t>Expect 24 real cores and 128 GB RAM </a:t>
            </a:r>
          </a:p>
          <a:p>
            <a:r>
              <a:rPr lang="en-US" dirty="0" smtClean="0"/>
              <a:t>10 GPU/visualization nodes</a:t>
            </a:r>
          </a:p>
          <a:p>
            <a:pPr lvl="1"/>
            <a:r>
              <a:rPr lang="en-US" dirty="0" smtClean="0"/>
              <a:t>2x NVIDIA K80 GPUs</a:t>
            </a:r>
          </a:p>
          <a:p>
            <a:r>
              <a:rPr lang="en-US" dirty="0" smtClean="0"/>
              <a:t>5 High-memory nodes</a:t>
            </a:r>
          </a:p>
          <a:p>
            <a:r>
              <a:rPr lang="en-US" dirty="0" smtClean="0"/>
              <a:t>20 Xeon Phi (“Knight’s Landing”) nodes</a:t>
            </a:r>
          </a:p>
          <a:p>
            <a:r>
              <a:rPr lang="en-US" dirty="0" smtClean="0"/>
              <a:t>“Omni-Path” high-performance interconnect</a:t>
            </a:r>
          </a:p>
          <a:p>
            <a:r>
              <a:rPr lang="en-US" dirty="0" smtClean="0"/>
              <a:t>1 PB of high-performance scratch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332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An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Before compiling </a:t>
            </a:r>
            <a:r>
              <a:rPr lang="en-US" dirty="0" smtClean="0"/>
              <a:t>an application, you MUST:</a:t>
            </a:r>
          </a:p>
          <a:p>
            <a:endParaRPr lang="en-US" dirty="0"/>
          </a:p>
          <a:p>
            <a:r>
              <a:rPr lang="en-US" dirty="0" smtClean="0"/>
              <a:t>Include the MPI header file</a:t>
            </a:r>
          </a:p>
          <a:p>
            <a:pPr lvl="1"/>
            <a:r>
              <a:rPr lang="en-US" dirty="0" smtClean="0"/>
              <a:t>Needed to use all the MPI Library calls</a:t>
            </a:r>
          </a:p>
          <a:p>
            <a:r>
              <a:rPr lang="en-US" dirty="0" smtClean="0"/>
              <a:t>Initialize the MPI environment </a:t>
            </a:r>
          </a:p>
          <a:p>
            <a:pPr lvl="1"/>
            <a:r>
              <a:rPr lang="en-US" dirty="0" smtClean="0"/>
              <a:t>MPI_INIT()</a:t>
            </a:r>
          </a:p>
          <a:p>
            <a:r>
              <a:rPr lang="en-US" dirty="0" smtClean="0"/>
              <a:t>Specify an end to the MPI environment at end of program</a:t>
            </a:r>
          </a:p>
          <a:p>
            <a:pPr lvl="1"/>
            <a:r>
              <a:rPr lang="en-US" dirty="0" err="1" smtClean="0"/>
              <a:t>MPI_Finalize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892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Fortran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Fortran code:  simple.f90</a:t>
            </a:r>
          </a:p>
          <a:p>
            <a:pPr marL="114300" indent="0">
              <a:buNone/>
            </a:pP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To run:</a:t>
            </a:r>
          </a:p>
          <a:p>
            <a:pPr marL="11430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ml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slurm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ml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gcc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ml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impi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sinteractive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--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reservation=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anschutz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mpif90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simple.f90 -o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simple</a:t>
            </a:r>
          </a:p>
          <a:p>
            <a:pPr marL="11430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mpiexec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-np 8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./simple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828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OpenMP</a:t>
            </a:r>
            <a:r>
              <a:rPr lang="en-US" dirty="0" smtClean="0"/>
              <a:t> vs. MPI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Fortran code:  hello.f90</a:t>
            </a:r>
          </a:p>
          <a:p>
            <a:pPr marL="114300" indent="0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The same code we ran as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OpenMP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modified for MPI</a:t>
            </a:r>
          </a:p>
          <a:p>
            <a:pPr marL="114300" indent="0">
              <a:buNone/>
            </a:pP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To run:</a:t>
            </a:r>
          </a:p>
          <a:p>
            <a:pPr marL="11430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mpif90 hello.f90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-o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hello</a:t>
            </a:r>
          </a:p>
          <a:p>
            <a:pPr marL="11430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mpiexec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-np 8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./hello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772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7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91532" cy="1143000"/>
          </a:xfrm>
        </p:spPr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One process sends a copy of data to another process and that process receives it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Requires the following information</a:t>
            </a:r>
          </a:p>
          <a:p>
            <a:pPr lvl="1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Sender needs to know</a:t>
            </a:r>
          </a:p>
          <a:p>
            <a:pPr lvl="2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Who to send the data to</a:t>
            </a:r>
          </a:p>
          <a:p>
            <a:pPr lvl="2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What kind of data to send</a:t>
            </a:r>
          </a:p>
          <a:p>
            <a:pPr lvl="2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 tag (like an email subject) so the receiver understands what’s being sent</a:t>
            </a:r>
          </a:p>
          <a:p>
            <a:pPr lvl="1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Receiver maybe needs to know</a:t>
            </a:r>
          </a:p>
          <a:p>
            <a:pPr lvl="2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Who is sending the data</a:t>
            </a:r>
          </a:p>
          <a:p>
            <a:pPr lvl="2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What kind of data is sending</a:t>
            </a:r>
          </a:p>
          <a:p>
            <a:pPr lvl="2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The tag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4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MPI_SEND (Fortran)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MPI_SEND(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buf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, count,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datatype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dest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, tag,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comm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ierr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Basic sending operation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Routine returns only after the application buffer in the sending task is free for reuse</a:t>
            </a:r>
          </a:p>
          <a:p>
            <a:pPr lvl="1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In some sense, a send cannot complete without acknowledgment from the receiving process</a:t>
            </a:r>
          </a:p>
          <a:p>
            <a:pPr lvl="1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Can be changed</a:t>
            </a:r>
          </a:p>
          <a:p>
            <a:pPr lvl="1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Out of scope here</a:t>
            </a: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906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Buffer</a:t>
            </a:r>
            <a:r>
              <a:rPr lang="en-US" dirty="0" smtClean="0"/>
              <a:t>:  Usually variable name that is to be sent/received</a:t>
            </a:r>
          </a:p>
          <a:p>
            <a:r>
              <a:rPr lang="en-US" b="1" dirty="0"/>
              <a:t>C</a:t>
            </a:r>
            <a:r>
              <a:rPr lang="en-US" b="1" dirty="0" smtClean="0"/>
              <a:t>ount</a:t>
            </a:r>
            <a:r>
              <a:rPr lang="en-US" dirty="0" smtClean="0"/>
              <a:t>: number of data elements of a particular type to be sent</a:t>
            </a:r>
          </a:p>
          <a:p>
            <a:r>
              <a:rPr lang="en-US" b="1" dirty="0" err="1" smtClean="0"/>
              <a:t>Datatype</a:t>
            </a:r>
            <a:r>
              <a:rPr lang="en-US" b="1" dirty="0" smtClean="0"/>
              <a:t>: </a:t>
            </a:r>
            <a:r>
              <a:rPr lang="en-US" dirty="0" smtClean="0"/>
              <a:t>pre-defined data type of data (MPI_CHARACTER, MPI_INTEGER,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b="1" dirty="0" err="1" smtClean="0"/>
              <a:t>Dest</a:t>
            </a:r>
            <a:r>
              <a:rPr lang="en-US" b="1" dirty="0" smtClean="0"/>
              <a:t>:  </a:t>
            </a:r>
            <a:r>
              <a:rPr lang="en-US" dirty="0" smtClean="0"/>
              <a:t>destination – indicates the process where the message should be delivered.  Sent as the rank of the receiving process</a:t>
            </a:r>
          </a:p>
          <a:p>
            <a:endParaRPr lang="en-US" b="1" dirty="0"/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MPI_SEND(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buf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, count,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datatype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dest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, tag,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comm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ierr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722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Tag</a:t>
            </a:r>
            <a:r>
              <a:rPr lang="en-US" dirty="0" smtClean="0"/>
              <a:t>:  Arbitrary number assigned by the programmer to identify a message.  </a:t>
            </a:r>
          </a:p>
          <a:p>
            <a:r>
              <a:rPr lang="en-US" b="1" dirty="0" err="1" smtClean="0"/>
              <a:t>Comm</a:t>
            </a:r>
            <a:r>
              <a:rPr lang="en-US" b="1" dirty="0" smtClean="0"/>
              <a:t>: </a:t>
            </a:r>
            <a:r>
              <a:rPr lang="en-US" dirty="0" smtClean="0"/>
              <a:t>communicator.  Usually MPI_COMM_WORLD</a:t>
            </a:r>
          </a:p>
          <a:p>
            <a:r>
              <a:rPr lang="en-US" b="1" dirty="0" err="1" smtClean="0"/>
              <a:t>Ierr</a:t>
            </a:r>
            <a:r>
              <a:rPr lang="en-US" b="1" dirty="0" smtClean="0"/>
              <a:t>: </a:t>
            </a:r>
            <a:r>
              <a:rPr lang="en-US" dirty="0" smtClean="0"/>
              <a:t>error message</a:t>
            </a:r>
            <a:endParaRPr lang="en-US" b="1" dirty="0" smtClean="0"/>
          </a:p>
          <a:p>
            <a:pPr marL="114300" indent="0">
              <a:buNone/>
            </a:pPr>
            <a:endParaRPr lang="en-US" dirty="0" smtClean="0"/>
          </a:p>
          <a:p>
            <a:endParaRPr lang="en-US" b="1" dirty="0"/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MPI_SEND(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buf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, count,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datatype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dest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, tag,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comm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ierr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871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MPI_RECV (Fortran)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MPI_REV(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buf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, count,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datatype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, source, tag,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comm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, status,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ierr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  <a:p>
            <a:endParaRPr lang="en-US" b="1" dirty="0" smtClean="0"/>
          </a:p>
          <a:p>
            <a:r>
              <a:rPr lang="en-US" b="1" dirty="0" smtClean="0"/>
              <a:t>Status</a:t>
            </a:r>
            <a:r>
              <a:rPr lang="en-US" b="1" dirty="0"/>
              <a:t>: </a:t>
            </a:r>
            <a:r>
              <a:rPr lang="en-US" dirty="0"/>
              <a:t>implies the source of the message</a:t>
            </a:r>
          </a:p>
          <a:p>
            <a:pPr lvl="1"/>
            <a:r>
              <a:rPr lang="en-US" dirty="0"/>
              <a:t>Integer array the size of MPI_STATUS_SIZE</a:t>
            </a:r>
          </a:p>
          <a:p>
            <a:r>
              <a:rPr lang="en-US" b="1" dirty="0"/>
              <a:t>Tag:</a:t>
            </a:r>
            <a:r>
              <a:rPr lang="en-US" dirty="0"/>
              <a:t>  Can use MPI_ANY_TAG to receive any message regardless of tag</a:t>
            </a:r>
            <a:endParaRPr lang="en-US" b="1" dirty="0"/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797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Fortran code:  ping.f90</a:t>
            </a:r>
          </a:p>
          <a:p>
            <a:pPr marL="114300" indent="0">
              <a:buNone/>
            </a:pP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To run:</a:t>
            </a:r>
          </a:p>
          <a:p>
            <a:pPr marL="11430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>
                <a:latin typeface="Courier" charset="0"/>
                <a:ea typeface="Courier" charset="0"/>
                <a:cs typeface="Courier" charset="0"/>
              </a:rPr>
              <a:t>m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pif90 ping.f90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–o ping</a:t>
            </a:r>
          </a:p>
          <a:p>
            <a:pPr marL="11430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mpiexec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-np 8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./ping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6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098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Next-Generation Supercomputer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9078"/>
            <a:ext cx="8229600" cy="5103096"/>
          </a:xfrm>
        </p:spPr>
        <p:txBody>
          <a:bodyPr/>
          <a:lstStyle/>
          <a:p>
            <a:r>
              <a:rPr lang="en-US" dirty="0" smtClean="0"/>
              <a:t>10% of CPU-hours available to RMACC</a:t>
            </a:r>
          </a:p>
          <a:p>
            <a:r>
              <a:rPr lang="en-US" dirty="0" smtClean="0"/>
              <a:t>Opportunities to buy additional nodes to improve your job priority and guarantee an allocation</a:t>
            </a:r>
          </a:p>
          <a:p>
            <a:r>
              <a:rPr lang="en-US" dirty="0" smtClean="0"/>
              <a:t>“Name the supercomputer” contest</a:t>
            </a:r>
          </a:p>
          <a:p>
            <a:pPr lvl="1"/>
            <a:r>
              <a:rPr lang="en-US" dirty="0" smtClean="0"/>
              <a:t>Best suggestion wins a Kindle Fire tablet</a:t>
            </a:r>
          </a:p>
          <a:p>
            <a:pPr lvl="1"/>
            <a:r>
              <a:rPr lang="en-US" dirty="0" smtClean="0"/>
              <a:t>Send entries to </a:t>
            </a:r>
            <a:r>
              <a:rPr lang="en-US" dirty="0" smtClean="0">
                <a:hlinkClick r:id="rId2"/>
              </a:rPr>
              <a:t>becky.yeager@colorado.edu</a:t>
            </a:r>
            <a:r>
              <a:rPr lang="en-US" dirty="0" smtClean="0"/>
              <a:t> by 10/31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54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191532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0000"/>
              </a:buClr>
              <a:buSzPct val="25000"/>
              <a:buFont typeface="Helvetica Neue"/>
              <a:buNone/>
            </a:pPr>
            <a:r>
              <a:rPr lang="en-US" sz="4600" b="0" i="0" u="none" strike="noStrike" cap="none" baseline="0" dirty="0" smtClean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References</a:t>
            </a:r>
            <a:endParaRPr lang="en-US" sz="4600" b="0" i="0" u="none" strike="noStrike" cap="none" baseline="0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199" y="1417639"/>
            <a:ext cx="8191532" cy="50597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  <a:hlinkClick r:id="rId3"/>
              </a:rPr>
              <a:t>https://</a:t>
            </a:r>
            <a:r>
              <a:rPr lang="en-US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  <a:hlinkClick r:id="rId3"/>
              </a:rPr>
              <a:t>portal.tacc.utexas.edu/c/document_library/get_file?uuid=c3c38847-ca7e-41bf-aefa-fb232a777699&amp;groupId=13601</a:t>
            </a:r>
            <a:endParaRPr lang="en-US" dirty="0">
              <a:solidFill>
                <a:schemeClr val="dk1"/>
              </a:solidFill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SzPct val="100000"/>
              <a:buFont typeface="Arial"/>
              <a:buChar char="•"/>
            </a:pPr>
            <a:endParaRPr lang="en-US" sz="1000" dirty="0" smtClean="0">
              <a:solidFill>
                <a:schemeClr val="dk1"/>
              </a:solidFill>
              <a:ea typeface="Helvetica Neue"/>
              <a:cs typeface="Helvetica Neue"/>
              <a:sym typeface="Helvetica Neue"/>
              <a:hlinkClick r:id="rId4"/>
            </a:endParaRPr>
          </a:p>
          <a:p>
            <a:pPr lvl="0"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  <a:hlinkClick r:id="rId4"/>
              </a:rPr>
              <a:t>https</a:t>
            </a:r>
            <a:r>
              <a:rPr lang="en-US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  <a:hlinkClick r:id="rId4"/>
              </a:rPr>
              <a:t>://computing.llnl.gov/tutorials/openMP</a:t>
            </a:r>
            <a:r>
              <a:rPr lang="en-US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  <a:hlinkClick r:id="rId4"/>
              </a:rPr>
              <a:t>/</a:t>
            </a:r>
            <a:r>
              <a:rPr lang="en-US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 </a:t>
            </a:r>
            <a:endParaRPr lang="en-US" dirty="0">
              <a:solidFill>
                <a:schemeClr val="dk1"/>
              </a:solidFill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SzPct val="100000"/>
              <a:buFont typeface="Arial"/>
              <a:buChar char="•"/>
            </a:pPr>
            <a:endParaRPr lang="en-US" sz="1000" dirty="0" smtClean="0">
              <a:solidFill>
                <a:schemeClr val="dk1"/>
              </a:solidFill>
              <a:ea typeface="Helvetica Neue"/>
              <a:cs typeface="Helvetica Neue"/>
              <a:sym typeface="Helvetica Neue"/>
              <a:hlinkClick r:id="rId5"/>
            </a:endParaRPr>
          </a:p>
          <a:p>
            <a:pPr lvl="0"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  <a:hlinkClick r:id="rId5"/>
              </a:rPr>
              <a:t>http</a:t>
            </a:r>
            <a:r>
              <a:rPr lang="en-US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  <a:hlinkClick r:id="rId5"/>
              </a:rPr>
              <a:t>://</a:t>
            </a:r>
            <a:r>
              <a:rPr lang="en-US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  <a:hlinkClick r:id="rId5"/>
              </a:rPr>
              <a:t>openmp.org/mp-documents/omp-hands-on-SC08.pdf</a:t>
            </a:r>
            <a:endParaRPr lang="en-US" dirty="0"/>
          </a:p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endParaRPr lang="en-US" sz="1000" dirty="0" smtClean="0">
              <a:hlinkClick r:id="rId6"/>
            </a:endParaRPr>
          </a:p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://computing.llnl.gov/tutorials/mpi</a:t>
            </a:r>
            <a:r>
              <a:rPr lang="en-US" dirty="0" smtClean="0">
                <a:hlinkClick r:id="rId6"/>
              </a:rPr>
              <a:t>/</a:t>
            </a:r>
            <a:endParaRPr lang="en-US" dirty="0" smtClean="0">
              <a:hlinkClick r:id=""/>
            </a:endParaRPr>
          </a:p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endParaRPr lang="en-US" sz="1000" dirty="0" smtClean="0">
              <a:hlinkClick r:id="rId7"/>
            </a:endParaRPr>
          </a:p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htor.inf.ethz.ch/teaching/mpi_tutorials/ppopp13/2013-02-24-ppopp-mpi-basic.pdf</a:t>
            </a:r>
            <a:r>
              <a:rPr lang="en-US" dirty="0" smtClean="0"/>
              <a:t> </a:t>
            </a:r>
            <a:endParaRPr lang="en-US" dirty="0" smtClean="0">
              <a:hlinkClick r:id=""/>
            </a:endParaRPr>
          </a:p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endParaRPr lang="en-US" sz="1000" dirty="0" smtClean="0">
              <a:hlinkClick r:id=""/>
            </a:endParaRPr>
          </a:p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://www.rc.usf.edu/tutorials/classes/tutorial/mpi</a:t>
            </a:r>
            <a:r>
              <a:rPr lang="en-US" dirty="0" smtClean="0">
                <a:hlinkClick r:id="rId8"/>
              </a:rPr>
              <a:t>/</a:t>
            </a:r>
            <a:r>
              <a:rPr lang="en-US" dirty="0" smtClean="0"/>
              <a:t> </a:t>
            </a:r>
            <a:endParaRPr lang="en-US" sz="2600" b="0" i="0" u="none" strike="noStrike" cap="none" baseline="0" dirty="0" smtClean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Shape 126"/>
          <p:cNvSpPr>
            <a:spLocks noGrp="1"/>
          </p:cNvSpPr>
          <p:nvPr>
            <p:ph type="sldNum" idx="4294967295"/>
          </p:nvPr>
        </p:nvSpPr>
        <p:spPr>
          <a:xfrm>
            <a:off x="7619999" y="6477423"/>
            <a:ext cx="433230" cy="312889"/>
          </a:xfrm>
          <a:prstGeom prst="bracketPair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9E9C97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lang="en-US" sz="1200" b="0" i="0" u="none" strike="noStrike" cap="none" baseline="0">
              <a:solidFill>
                <a:srgbClr val="9E9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66066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Email </a:t>
            </a:r>
            <a:r>
              <a:rPr lang="en-US" dirty="0" smtClean="0">
                <a:hlinkClick r:id="rId3"/>
              </a:rPr>
              <a:t>rc-help@colorado.edu</a:t>
            </a:r>
            <a:endParaRPr lang="en-US" dirty="0" smtClean="0"/>
          </a:p>
          <a:p>
            <a:r>
              <a:rPr lang="en-US" dirty="0" smtClean="0"/>
              <a:t>Twitter:  @</a:t>
            </a:r>
            <a:r>
              <a:rPr lang="en-US" dirty="0" err="1" smtClean="0"/>
              <a:t>CUBoulderRC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Link to survey on this topic: 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goo.gl/forms/8VidcwOhRT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Slides: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github.com/ResearchComputing/Final_Tutorials</a:t>
            </a:r>
            <a:r>
              <a:rPr lang="en-US" dirty="0" smtClean="0"/>
              <a:t> 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1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UCD </a:t>
            </a:r>
            <a:r>
              <a:rPr lang="en-US" sz="4800" dirty="0" err="1"/>
              <a:t>BiPM</a:t>
            </a:r>
            <a:r>
              <a:rPr lang="en-US" sz="4800" dirty="0"/>
              <a:t> HPC </a:t>
            </a:r>
            <a:r>
              <a:rPr lang="en-US" sz="4800" dirty="0" smtClean="0"/>
              <a:t>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615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194" y="2271662"/>
            <a:ext cx="7543800" cy="2593975"/>
          </a:xfrm>
        </p:spPr>
        <p:txBody>
          <a:bodyPr/>
          <a:lstStyle/>
          <a:p>
            <a:r>
              <a:rPr lang="en-US" dirty="0" smtClean="0"/>
              <a:t>Parallel Computing with Examples (</a:t>
            </a:r>
            <a:r>
              <a:rPr lang="en-US" dirty="0" err="1" smtClean="0"/>
              <a:t>OpenMP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84CB25-7408-6D4A-8E7F-8E9BE9DF036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6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Shared memory</a:t>
            </a:r>
          </a:p>
          <a:p>
            <a:r>
              <a:rPr lang="en-US" sz="3200" dirty="0" smtClean="0"/>
              <a:t>What is </a:t>
            </a:r>
            <a:r>
              <a:rPr lang="en-US" sz="3200" dirty="0" err="1" smtClean="0"/>
              <a:t>OpenMP</a:t>
            </a:r>
            <a:r>
              <a:rPr lang="en-US" sz="3200" dirty="0" smtClean="0"/>
              <a:t>?</a:t>
            </a:r>
          </a:p>
          <a:p>
            <a:r>
              <a:rPr lang="en-US" sz="3200" dirty="0" smtClean="0"/>
              <a:t>How is </a:t>
            </a:r>
            <a:r>
              <a:rPr lang="en-US" sz="3200" dirty="0" err="1" smtClean="0"/>
              <a:t>OpenMP</a:t>
            </a:r>
            <a:r>
              <a:rPr lang="en-US" sz="3200" dirty="0" smtClean="0"/>
              <a:t> used?</a:t>
            </a:r>
          </a:p>
          <a:p>
            <a:r>
              <a:rPr lang="en-US" sz="3200" dirty="0" smtClean="0"/>
              <a:t>Parallel region</a:t>
            </a:r>
          </a:p>
          <a:p>
            <a:r>
              <a:rPr lang="en-US" sz="3200" dirty="0" smtClean="0"/>
              <a:t>Public/Private variables</a:t>
            </a:r>
          </a:p>
          <a:p>
            <a:r>
              <a:rPr lang="en-US" sz="3200" dirty="0" smtClean="0"/>
              <a:t>Examples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54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0000"/>
              </a:buClr>
              <a:buSzPct val="25000"/>
              <a:buFont typeface="Helvetica Neue"/>
              <a:buNone/>
            </a:pPr>
            <a:r>
              <a:rPr lang="en-US" sz="4600" b="0" i="0" u="none" strike="noStrike" cap="none" baseline="0" dirty="0" smtClean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Programming to</a:t>
            </a:r>
            <a:r>
              <a:rPr lang="en-US" sz="4600" b="0" i="0" u="none" strike="noStrike" cap="none" dirty="0" smtClean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Use </a:t>
            </a:r>
            <a:r>
              <a:rPr lang="en-US" sz="4600" b="0" i="0" u="none" strike="noStrike" cap="none" baseline="0" dirty="0" smtClean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Parallelism</a:t>
            </a:r>
            <a:endParaRPr lang="en-US" sz="4600" b="0" i="0" u="none" strike="noStrike" cap="none" baseline="0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Parallelism across </a:t>
            </a:r>
            <a:r>
              <a:rPr lang="en-US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processors/threads </a:t>
            </a:r>
            <a:r>
              <a:rPr lang="en-US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- </a:t>
            </a:r>
            <a:r>
              <a:rPr lang="en-US" dirty="0" err="1">
                <a:solidFill>
                  <a:srgbClr val="FF0000"/>
                </a:solidFill>
                <a:ea typeface="Helvetica Neue"/>
                <a:cs typeface="Helvetica Neue"/>
                <a:sym typeface="Helvetica Neue"/>
              </a:rPr>
              <a:t>OpenMP</a:t>
            </a:r>
            <a:endParaRPr lang="en-US" dirty="0">
              <a:solidFill>
                <a:srgbClr val="FF0000"/>
              </a:solidFill>
              <a:ea typeface="Helvetica Neue"/>
              <a:cs typeface="Helvetica Neue"/>
              <a:sym typeface="Helvetica Neue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endParaRPr lang="en-US" dirty="0">
              <a:solidFill>
                <a:schemeClr val="dk1"/>
              </a:solidFill>
              <a:ea typeface="Helvetica Neue"/>
              <a:cs typeface="Helvetica Neue"/>
              <a:sym typeface="Helvetica Neue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endParaRPr lang="en-US" sz="2800" b="0" i="0" u="none" strike="noStrike" cap="none" baseline="0" dirty="0" smtClean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Parallelism </a:t>
            </a:r>
            <a:r>
              <a:rPr lang="en-US" sz="2800" b="0" i="0" u="none" strike="noStrike" cap="none" baseline="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across multiple </a:t>
            </a: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nodes </a:t>
            </a:r>
            <a:r>
              <a:rPr lang="en-US" sz="2800" b="0" i="0" u="none" strike="noStrike" cap="none" baseline="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2800" b="0" i="0" u="none" strike="noStrike" cap="none" baseline="0" dirty="0" smtClean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MPI</a:t>
            </a:r>
            <a:endParaRPr lang="en-US" sz="2800" b="0" i="0" u="none" strike="noStrike" cap="none" baseline="0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4"/>
          </p:nvPr>
        </p:nvSpPr>
        <p:spPr>
          <a:xfrm>
            <a:off x="7619999" y="6477423"/>
            <a:ext cx="433230" cy="312889"/>
          </a:xfrm>
          <a:prstGeom prst="bracketPair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9E9C97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 baseline="0">
              <a:solidFill>
                <a:srgbClr val="9E9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9125" y="2360766"/>
            <a:ext cx="2661302" cy="1411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81053" y="1417637"/>
            <a:ext cx="2876584" cy="11254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Shape 116"/>
          <p:cNvGrpSpPr/>
          <p:nvPr/>
        </p:nvGrpSpPr>
        <p:grpSpPr>
          <a:xfrm>
            <a:off x="4875503" y="3881534"/>
            <a:ext cx="1716311" cy="1811933"/>
            <a:chOff x="687441" y="4189998"/>
            <a:chExt cx="1716311" cy="1811933"/>
          </a:xfrm>
        </p:grpSpPr>
        <p:pic>
          <p:nvPicPr>
            <p:cNvPr id="117" name="Shape 1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7441" y="4189998"/>
              <a:ext cx="1716311" cy="17163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Shape 118"/>
            <p:cNvSpPr txBox="1"/>
            <p:nvPr/>
          </p:nvSpPr>
          <p:spPr>
            <a:xfrm>
              <a:off x="687441" y="5755710"/>
              <a:ext cx="1043875" cy="2462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0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www.scan.co.uk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89697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c_computing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rc-template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rc_computing2.thmx</Template>
  <TotalTime>45294</TotalTime>
  <Words>1925</Words>
  <Application>Microsoft Macintosh PowerPoint</Application>
  <PresentationFormat>On-screen Show (4:3)</PresentationFormat>
  <Paragraphs>453</Paragraphs>
  <Slides>51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Calibri</vt:lpstr>
      <vt:lpstr>Courier</vt:lpstr>
      <vt:lpstr>Helvetica Neue</vt:lpstr>
      <vt:lpstr>Arial</vt:lpstr>
      <vt:lpstr>rc_computing2</vt:lpstr>
      <vt:lpstr>2_Custom Design</vt:lpstr>
      <vt:lpstr>Custom Design</vt:lpstr>
      <vt:lpstr>rc-template</vt:lpstr>
      <vt:lpstr>How To Parallel Program</vt:lpstr>
      <vt:lpstr>Outline</vt:lpstr>
      <vt:lpstr>Next-Generation Supercomputer at CU-Boulder</vt:lpstr>
      <vt:lpstr>Next-Generation Supercomputer</vt:lpstr>
      <vt:lpstr>Next-Generation Supercomputer</vt:lpstr>
      <vt:lpstr>UCD BiPM HPC Update</vt:lpstr>
      <vt:lpstr>Parallel Computing with Examples (OpenMP)</vt:lpstr>
      <vt:lpstr>Outline</vt:lpstr>
      <vt:lpstr>Programming to Use Parallelism</vt:lpstr>
      <vt:lpstr>Shared-memory Model</vt:lpstr>
      <vt:lpstr>Multi-Threaded, Shared Memory Parallelism</vt:lpstr>
      <vt:lpstr>OpenMP</vt:lpstr>
      <vt:lpstr>OpenMP – Fork/Join</vt:lpstr>
      <vt:lpstr>OpenMP Directives</vt:lpstr>
      <vt:lpstr>OpenMP Fortran: General Code Structure – Parallel Regions</vt:lpstr>
      <vt:lpstr>Parallel Regions</vt:lpstr>
      <vt:lpstr>Shared and Private Variables</vt:lpstr>
      <vt:lpstr>Private Variable Example</vt:lpstr>
      <vt:lpstr>Parallel Region Example</vt:lpstr>
      <vt:lpstr>Parallel Region Example</vt:lpstr>
      <vt:lpstr>OpenMP Compiling</vt:lpstr>
      <vt:lpstr>Runtime Library Routines</vt:lpstr>
      <vt:lpstr>OMP Code Practice – Exercise 1</vt:lpstr>
      <vt:lpstr>How Do I Prepare My Code for OpenMP?</vt:lpstr>
      <vt:lpstr>How Do I Prepare My Code for OpenMP?</vt:lpstr>
      <vt:lpstr>Example Code – Exercise 2</vt:lpstr>
      <vt:lpstr>Example Code – Exercise 2</vt:lpstr>
      <vt:lpstr>Parallel Computing with Examples (MPI)</vt:lpstr>
      <vt:lpstr>Outline</vt:lpstr>
      <vt:lpstr>Distributed-memory Model</vt:lpstr>
      <vt:lpstr>MPI</vt:lpstr>
      <vt:lpstr>General MPI Code Structure</vt:lpstr>
      <vt:lpstr>Message Passing</vt:lpstr>
      <vt:lpstr>Example – Sorting Integers</vt:lpstr>
      <vt:lpstr>MPI Communicators</vt:lpstr>
      <vt:lpstr>Environment Management Routines</vt:lpstr>
      <vt:lpstr>How Do I Write A Program in MPI?</vt:lpstr>
      <vt:lpstr>Compiling and Running an MPI Application</vt:lpstr>
      <vt:lpstr>MPI Library on Janus</vt:lpstr>
      <vt:lpstr>Compiling An Application</vt:lpstr>
      <vt:lpstr>Example Fortran Code</vt:lpstr>
      <vt:lpstr>OpenMP vs. MPI</vt:lpstr>
      <vt:lpstr>Time?</vt:lpstr>
      <vt:lpstr>Communication</vt:lpstr>
      <vt:lpstr>MPI_SEND (Fortran)</vt:lpstr>
      <vt:lpstr>What does this mean?</vt:lpstr>
      <vt:lpstr>What does this mean?</vt:lpstr>
      <vt:lpstr>MPI_RECV (Fortran)</vt:lpstr>
      <vt:lpstr>MPI Communication</vt:lpstr>
      <vt:lpstr>References</vt:lpstr>
      <vt:lpstr>Questions?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Matlab:  Basic Uses, and Configuration with the Janus Supercomputing System</dc:title>
  <dc:creator>Shelley Knuth</dc:creator>
  <cp:lastModifiedBy>Shelley Knuth</cp:lastModifiedBy>
  <cp:revision>367</cp:revision>
  <cp:lastPrinted>2015-10-15T17:22:48Z</cp:lastPrinted>
  <dcterms:created xsi:type="dcterms:W3CDTF">2014-02-26T23:56:00Z</dcterms:created>
  <dcterms:modified xsi:type="dcterms:W3CDTF">2016-07-16T19:56:42Z</dcterms:modified>
</cp:coreProperties>
</file>